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Lst>
  <p:notesMasterIdLst>
    <p:notesMasterId r:id="rId20"/>
  </p:notesMasterIdLst>
  <p:sldIdLst>
    <p:sldId id="256" r:id="rId2"/>
    <p:sldId id="257" r:id="rId3"/>
    <p:sldId id="258" r:id="rId4"/>
    <p:sldId id="279" r:id="rId5"/>
    <p:sldId id="261" r:id="rId6"/>
    <p:sldId id="259" r:id="rId7"/>
    <p:sldId id="260" r:id="rId8"/>
    <p:sldId id="262" r:id="rId9"/>
    <p:sldId id="263" r:id="rId10"/>
    <p:sldId id="274" r:id="rId11"/>
    <p:sldId id="277" r:id="rId12"/>
    <p:sldId id="278" r:id="rId13"/>
    <p:sldId id="264" r:id="rId14"/>
    <p:sldId id="265" r:id="rId15"/>
    <p:sldId id="266" r:id="rId16"/>
    <p:sldId id="269" r:id="rId17"/>
    <p:sldId id="270" r:id="rId18"/>
    <p:sldId id="273" r:id="rId19"/>
  </p:sldIdLst>
  <p:sldSz cx="12192000" cy="6858000"/>
  <p:notesSz cx="6858000" cy="9144000"/>
  <p:embeddedFontLst>
    <p:embeddedFont>
      <p:font typeface="Yummo Regular" panose="04020404020B02020C02" pitchFamily="82" charset="0"/>
      <p:regular r:id="rId21"/>
    </p:embeddedFont>
    <p:embeddedFont>
      <p:font typeface="Calibri Light" panose="020F0302020204030204" pitchFamily="34" charset="0"/>
      <p:regular r:id="rId22"/>
      <p:italic r:id="rId23"/>
    </p:embeddedFont>
    <p:embeddedFont>
      <p:font typeface="Bahnschrift SemiBold SemiConden" panose="020B0502040204020203" pitchFamily="34" charset="0"/>
      <p:bold r:id="rId24"/>
    </p:embeddedFont>
    <p:embeddedFont>
      <p:font typeface="Bahnschrift Condensed" panose="020B0502040204020203" pitchFamily="34" charset="0"/>
      <p:regular r:id="rId25"/>
      <p:bold r:id="rId26"/>
    </p:embeddedFont>
    <p:embeddedFont>
      <p:font typeface="Calibri" panose="020F0502020204030204" pitchFamily="34" charset="0"/>
      <p:regular r:id="rId27"/>
      <p:bold r:id="rId28"/>
      <p:italic r:id="rId29"/>
      <p:boldItalic r:id="rId30"/>
    </p:embeddedFont>
    <p:embeddedFont>
      <p:font typeface="Arial Narrow" panose="020B0606020202030204" pitchFamily="34" charset="0"/>
      <p:regular r:id="rId31"/>
      <p:bold r:id="rId32"/>
      <p:italic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varScale="1">
        <p:scale>
          <a:sx n="90" d="100"/>
          <a:sy n="90" d="100"/>
        </p:scale>
        <p:origin x="103"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oleObject" Target="file:///C:\Users\gopeshdwivedi\AppData\Local\Packages\microsoft.windowscommunicationsapps_8wekyb3d8bbwe\LocalState\Files\S0\5\Electricity%20Consumption%20Final%20Submission%5b5550%5d.xlsm"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C:\Users\gopeshdwivedi\AppData\Local\Packages\microsoft.windowscommunicationsapps_8wekyb3d8bbwe\LocalState\Files\S0\5\Electricity%20Consumption%20Final%20Submission%5b5550%5d.xlsm" TargetMode="External"/></Relationships>
</file>

<file path=ppt/charts/_rels/chart3.xml.rels><?xml version="1.0" encoding="UTF-8" standalone="yes"?>
<Relationships xmlns="http://schemas.openxmlformats.org/package/2006/relationships"><Relationship Id="rId3" Type="http://schemas.openxmlformats.org/officeDocument/2006/relationships/oleObject" Target="file:///C:\Users\gopeshdwivedi\AppData\Local\Packages\microsoft.windowscommunicationsapps_8wekyb3d8bbwe\LocalState\Files\S0\5\Electricity%20Consumption%20Final%20Submission%5b5550%5d.xlsm" TargetMode="External"/><Relationship Id="rId2" Type="http://schemas.microsoft.com/office/2011/relationships/chartColorStyle" Target="colors1.xml"/><Relationship Id="rId1" Type="http://schemas.microsoft.com/office/2011/relationships/chartStyle" Target="style1.xml"/></Relationships>
</file>

<file path=ppt/charts/_rels/chart4.xml.rels><?xml version="1.0" encoding="UTF-8" standalone="yes"?>
<Relationships xmlns="http://schemas.openxmlformats.org/package/2006/relationships"><Relationship Id="rId1" Type="http://schemas.openxmlformats.org/officeDocument/2006/relationships/oleObject" Target="file:///C:\Users\gopeshdwivedi\AppData\Local\Packages\microsoft.windowscommunicationsapps_8wekyb3d8bbwe\LocalState\Files\S0\5\Electricity%20Consumption%20Final%20Submission%5b5550%5d.xlsm"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C:\Users\gopeshdwivedi\AppData\Local\Packages\microsoft.windowscommunicationsapps_8wekyb3d8bbwe\LocalState\Files\S0\5\Electricity%20Consumption%20Final%20Submission%5b5550%5d.xlsm"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file:///C:\Users\gopeshdwivedi\AppData\Local\Packages\microsoft.windowscommunicationsapps_8wekyb3d8bbwe\LocalState\Files\S0\5\Electricity%20Consumption%20Final%20Submission%5b5550%5d.xlsm"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file:///C:\Users\gopeshdwivedi\AppData\Local\Packages\microsoft.windowscommunicationsapps_8wekyb3d8bbwe\LocalState\Files\S0\5\Gas%20Sales%20Final%20Submission%5b5554%5d.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file:///C:\Users\gopeshdwivedi\AppData\Local\Packages\microsoft.windowscommunicationsapps_8wekyb3d8bbwe\LocalState\Files\S0\5\Gas%20Sales%20Final%20Submission%5b5554%5d.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900" b="1">
                <a:latin typeface="Arial"/>
                <a:ea typeface="Arial"/>
                <a:cs typeface="Arial"/>
              </a:defRPr>
            </a:pPr>
            <a:r>
              <a:rPr lang="en-SG"/>
              <a:t>Holt-Winters / Seasonal additive / Total Consumption</a:t>
            </a:r>
          </a:p>
        </c:rich>
      </c:tx>
      <c:overlay val="0"/>
    </c:title>
    <c:autoTitleDeleted val="0"/>
    <c:plotArea>
      <c:layout/>
      <c:scatterChart>
        <c:scatterStyle val="lineMarker"/>
        <c:varyColors val="0"/>
        <c:ser>
          <c:idx val="0"/>
          <c:order val="0"/>
          <c:tx>
            <c:v>Total Consumption</c:v>
          </c:tx>
          <c:spPr>
            <a:ln w="6350">
              <a:solidFill>
                <a:srgbClr val="003CE6"/>
              </a:solidFill>
              <a:prstDash val="solid"/>
            </a:ln>
            <a:effectLst/>
          </c:spPr>
          <c:marker>
            <c:symbol val="circle"/>
            <c:size val="2"/>
            <c:spPr>
              <a:solidFill>
                <a:srgbClr val="003CE6"/>
              </a:solidFill>
              <a:ln w="3175">
                <a:solidFill>
                  <a:srgbClr val="003CE6"/>
                </a:solidFill>
                <a:prstDash val="solid"/>
              </a:ln>
            </c:spPr>
          </c:marker>
          <c:xVal>
            <c:numRef>
              <c:f>'[Electricity Consumption.xlsx]Holt-Winters'!$B$49:$B$204</c:f>
              <c:numCache>
                <c:formatCode>General</c:formatCode>
                <c:ptCount val="156"/>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numCache>
            </c:numRef>
          </c:xVal>
          <c:yVal>
            <c:numRef>
              <c:f>'[Electricity Consumption.xlsx]Holt-Winters'!$C$49:$C$204</c:f>
              <c:numCache>
                <c:formatCode>General</c:formatCode>
                <c:ptCount val="156"/>
                <c:pt idx="0">
                  <c:v>2796.8</c:v>
                </c:pt>
                <c:pt idx="1">
                  <c:v>2791</c:v>
                </c:pt>
                <c:pt idx="2">
                  <c:v>2754.2</c:v>
                </c:pt>
                <c:pt idx="3">
                  <c:v>2968.7</c:v>
                </c:pt>
                <c:pt idx="4">
                  <c:v>2957.3</c:v>
                </c:pt>
                <c:pt idx="5">
                  <c:v>3097.4</c:v>
                </c:pt>
                <c:pt idx="6">
                  <c:v>2994.9</c:v>
                </c:pt>
                <c:pt idx="7">
                  <c:v>3116.5</c:v>
                </c:pt>
                <c:pt idx="8">
                  <c:v>3037.8</c:v>
                </c:pt>
                <c:pt idx="9">
                  <c:v>2916.7</c:v>
                </c:pt>
                <c:pt idx="10">
                  <c:v>3156.6</c:v>
                </c:pt>
                <c:pt idx="11">
                  <c:v>2901.3</c:v>
                </c:pt>
                <c:pt idx="12">
                  <c:v>2975.3</c:v>
                </c:pt>
                <c:pt idx="13">
                  <c:v>2887.4</c:v>
                </c:pt>
                <c:pt idx="14">
                  <c:v>2893.8</c:v>
                </c:pt>
                <c:pt idx="15">
                  <c:v>3023.6</c:v>
                </c:pt>
                <c:pt idx="16">
                  <c:v>3092.5</c:v>
                </c:pt>
                <c:pt idx="17">
                  <c:v>3182.1</c:v>
                </c:pt>
                <c:pt idx="18">
                  <c:v>3007.5</c:v>
                </c:pt>
                <c:pt idx="19">
                  <c:v>3264</c:v>
                </c:pt>
                <c:pt idx="20">
                  <c:v>3114</c:v>
                </c:pt>
                <c:pt idx="21">
                  <c:v>3107.1</c:v>
                </c:pt>
                <c:pt idx="22">
                  <c:v>3215</c:v>
                </c:pt>
                <c:pt idx="23">
                  <c:v>3039.4</c:v>
                </c:pt>
                <c:pt idx="24">
                  <c:v>3166.4</c:v>
                </c:pt>
                <c:pt idx="25">
                  <c:v>2938.6</c:v>
                </c:pt>
                <c:pt idx="26">
                  <c:v>3018.8</c:v>
                </c:pt>
                <c:pt idx="27">
                  <c:v>3150</c:v>
                </c:pt>
                <c:pt idx="28">
                  <c:v>3271.1</c:v>
                </c:pt>
                <c:pt idx="29">
                  <c:v>3222.5</c:v>
                </c:pt>
                <c:pt idx="30">
                  <c:v>3288.9</c:v>
                </c:pt>
                <c:pt idx="31">
                  <c:v>3277.4</c:v>
                </c:pt>
                <c:pt idx="32">
                  <c:v>3205.8</c:v>
                </c:pt>
                <c:pt idx="33">
                  <c:v>3268.2</c:v>
                </c:pt>
                <c:pt idx="34">
                  <c:v>3378.1</c:v>
                </c:pt>
                <c:pt idx="35">
                  <c:v>3119.2</c:v>
                </c:pt>
                <c:pt idx="36">
                  <c:v>3149.8</c:v>
                </c:pt>
                <c:pt idx="37">
                  <c:v>3166.2</c:v>
                </c:pt>
                <c:pt idx="38">
                  <c:v>2987.2</c:v>
                </c:pt>
                <c:pt idx="39">
                  <c:v>3289</c:v>
                </c:pt>
                <c:pt idx="40">
                  <c:v>3279.6</c:v>
                </c:pt>
                <c:pt idx="41">
                  <c:v>3396.1</c:v>
                </c:pt>
                <c:pt idx="42">
                  <c:v>3368.5</c:v>
                </c:pt>
                <c:pt idx="43">
                  <c:v>3176.1</c:v>
                </c:pt>
                <c:pt idx="44">
                  <c:v>3381.5</c:v>
                </c:pt>
                <c:pt idx="45">
                  <c:v>3364.9</c:v>
                </c:pt>
                <c:pt idx="46">
                  <c:v>3249</c:v>
                </c:pt>
                <c:pt idx="47">
                  <c:v>3179.2</c:v>
                </c:pt>
                <c:pt idx="48">
                  <c:v>3005.9</c:v>
                </c:pt>
                <c:pt idx="49">
                  <c:v>3004.8</c:v>
                </c:pt>
                <c:pt idx="50">
                  <c:v>2931.1</c:v>
                </c:pt>
                <c:pt idx="51">
                  <c:v>3103.5</c:v>
                </c:pt>
                <c:pt idx="52">
                  <c:v>3054.9</c:v>
                </c:pt>
                <c:pt idx="53">
                  <c:v>3425.6</c:v>
                </c:pt>
                <c:pt idx="54">
                  <c:v>3414.1</c:v>
                </c:pt>
                <c:pt idx="55">
                  <c:v>3342.7</c:v>
                </c:pt>
                <c:pt idx="56">
                  <c:v>3395.7</c:v>
                </c:pt>
                <c:pt idx="57">
                  <c:v>3419.5</c:v>
                </c:pt>
                <c:pt idx="58">
                  <c:v>3379.9</c:v>
                </c:pt>
                <c:pt idx="59">
                  <c:v>3345.1</c:v>
                </c:pt>
                <c:pt idx="60">
                  <c:v>3242.9</c:v>
                </c:pt>
                <c:pt idx="61">
                  <c:v>3287.1</c:v>
                </c:pt>
                <c:pt idx="62">
                  <c:v>3420.6</c:v>
                </c:pt>
                <c:pt idx="63">
                  <c:v>3588.8</c:v>
                </c:pt>
                <c:pt idx="64">
                  <c:v>3479.4</c:v>
                </c:pt>
                <c:pt idx="65">
                  <c:v>3718.7</c:v>
                </c:pt>
                <c:pt idx="66">
                  <c:v>3571.7</c:v>
                </c:pt>
                <c:pt idx="67">
                  <c:v>3601.5</c:v>
                </c:pt>
                <c:pt idx="68">
                  <c:v>3555.8</c:v>
                </c:pt>
                <c:pt idx="69">
                  <c:v>3514.9</c:v>
                </c:pt>
                <c:pt idx="70">
                  <c:v>3614.4</c:v>
                </c:pt>
                <c:pt idx="71">
                  <c:v>3656</c:v>
                </c:pt>
                <c:pt idx="72">
                  <c:v>3470.4</c:v>
                </c:pt>
                <c:pt idx="73">
                  <c:v>3426.5</c:v>
                </c:pt>
                <c:pt idx="74">
                  <c:v>3308</c:v>
                </c:pt>
                <c:pt idx="75">
                  <c:v>3489.2</c:v>
                </c:pt>
                <c:pt idx="76">
                  <c:v>3552</c:v>
                </c:pt>
                <c:pt idx="77">
                  <c:v>3859.7</c:v>
                </c:pt>
                <c:pt idx="78">
                  <c:v>3639.9</c:v>
                </c:pt>
                <c:pt idx="79">
                  <c:v>3854.2</c:v>
                </c:pt>
                <c:pt idx="80">
                  <c:v>3697.8</c:v>
                </c:pt>
                <c:pt idx="81">
                  <c:v>3582</c:v>
                </c:pt>
                <c:pt idx="82">
                  <c:v>3652.8</c:v>
                </c:pt>
                <c:pt idx="83">
                  <c:v>3474.7</c:v>
                </c:pt>
                <c:pt idx="84">
                  <c:v>3413.9</c:v>
                </c:pt>
                <c:pt idx="85">
                  <c:v>3520.9</c:v>
                </c:pt>
                <c:pt idx="86">
                  <c:v>3464.8</c:v>
                </c:pt>
                <c:pt idx="87">
                  <c:v>3713.5</c:v>
                </c:pt>
                <c:pt idx="88">
                  <c:v>3689.9</c:v>
                </c:pt>
                <c:pt idx="89">
                  <c:v>3820</c:v>
                </c:pt>
                <c:pt idx="90">
                  <c:v>3736</c:v>
                </c:pt>
                <c:pt idx="91">
                  <c:v>3869.3</c:v>
                </c:pt>
                <c:pt idx="92">
                  <c:v>3833.2</c:v>
                </c:pt>
                <c:pt idx="93">
                  <c:v>3716.3</c:v>
                </c:pt>
                <c:pt idx="94">
                  <c:v>3772.2</c:v>
                </c:pt>
                <c:pt idx="95">
                  <c:v>3650.8</c:v>
                </c:pt>
                <c:pt idx="96">
                  <c:v>3711</c:v>
                </c:pt>
                <c:pt idx="97">
                  <c:v>3470.8</c:v>
                </c:pt>
                <c:pt idx="98">
                  <c:v>3397.3</c:v>
                </c:pt>
                <c:pt idx="99">
                  <c:v>3772</c:v>
                </c:pt>
                <c:pt idx="100">
                  <c:v>3793.3</c:v>
                </c:pt>
                <c:pt idx="101">
                  <c:v>3853.7</c:v>
                </c:pt>
                <c:pt idx="102">
                  <c:v>3904.5</c:v>
                </c:pt>
                <c:pt idx="103">
                  <c:v>3911.2</c:v>
                </c:pt>
                <c:pt idx="104">
                  <c:v>3832.5</c:v>
                </c:pt>
                <c:pt idx="105">
                  <c:v>3717.4</c:v>
                </c:pt>
                <c:pt idx="106">
                  <c:v>3884.6</c:v>
                </c:pt>
                <c:pt idx="107">
                  <c:v>3700.4</c:v>
                </c:pt>
                <c:pt idx="108">
                  <c:v>3726.7</c:v>
                </c:pt>
                <c:pt idx="109">
                  <c:v>3680.6</c:v>
                </c:pt>
                <c:pt idx="110">
                  <c:v>3491.4</c:v>
                </c:pt>
                <c:pt idx="111">
                  <c:v>3874.3</c:v>
                </c:pt>
                <c:pt idx="112">
                  <c:v>3931.1</c:v>
                </c:pt>
                <c:pt idx="113">
                  <c:v>3973</c:v>
                </c:pt>
                <c:pt idx="114">
                  <c:v>3971.4</c:v>
                </c:pt>
                <c:pt idx="115">
                  <c:v>4103.6000000000004</c:v>
                </c:pt>
                <c:pt idx="116">
                  <c:v>3945.7</c:v>
                </c:pt>
                <c:pt idx="117">
                  <c:v>3977.8</c:v>
                </c:pt>
                <c:pt idx="118">
                  <c:v>3931.2</c:v>
                </c:pt>
                <c:pt idx="119">
                  <c:v>3796.3</c:v>
                </c:pt>
                <c:pt idx="120">
                  <c:v>3897.3</c:v>
                </c:pt>
                <c:pt idx="121">
                  <c:v>3685.9</c:v>
                </c:pt>
                <c:pt idx="122">
                  <c:v>3687</c:v>
                </c:pt>
                <c:pt idx="123">
                  <c:v>3973.2</c:v>
                </c:pt>
                <c:pt idx="124">
                  <c:v>3981.6</c:v>
                </c:pt>
                <c:pt idx="125">
                  <c:v>4030.6</c:v>
                </c:pt>
                <c:pt idx="126">
                  <c:v>4030.6</c:v>
                </c:pt>
                <c:pt idx="127">
                  <c:v>4148.3</c:v>
                </c:pt>
                <c:pt idx="128">
                  <c:v>4068.8</c:v>
                </c:pt>
                <c:pt idx="129">
                  <c:v>4045.7</c:v>
                </c:pt>
                <c:pt idx="130">
                  <c:v>4043.5</c:v>
                </c:pt>
                <c:pt idx="131">
                  <c:v>3921.4</c:v>
                </c:pt>
                <c:pt idx="132">
                  <c:v>3876.3</c:v>
                </c:pt>
                <c:pt idx="133">
                  <c:v>3928.4</c:v>
                </c:pt>
                <c:pt idx="134">
                  <c:v>3727.7</c:v>
                </c:pt>
                <c:pt idx="135">
                  <c:v>4044.9</c:v>
                </c:pt>
                <c:pt idx="136">
                  <c:v>4068.6</c:v>
                </c:pt>
                <c:pt idx="137">
                  <c:v>4240.1000000000004</c:v>
                </c:pt>
                <c:pt idx="138">
                  <c:v>4052.5</c:v>
                </c:pt>
                <c:pt idx="139">
                  <c:v>4230.7</c:v>
                </c:pt>
                <c:pt idx="140">
                  <c:v>4093</c:v>
                </c:pt>
                <c:pt idx="141">
                  <c:v>4174.1000000000004</c:v>
                </c:pt>
                <c:pt idx="142">
                  <c:v>4192.3</c:v>
                </c:pt>
                <c:pt idx="143">
                  <c:v>3998.1</c:v>
                </c:pt>
                <c:pt idx="144">
                  <c:v>4115.8</c:v>
                </c:pt>
                <c:pt idx="145">
                  <c:v>4048.7</c:v>
                </c:pt>
                <c:pt idx="146">
                  <c:v>3854.8</c:v>
                </c:pt>
                <c:pt idx="147">
                  <c:v>3930.9</c:v>
                </c:pt>
                <c:pt idx="148">
                  <c:v>4169.3</c:v>
                </c:pt>
                <c:pt idx="149">
                  <c:v>4070.6</c:v>
                </c:pt>
                <c:pt idx="150">
                  <c:v>4223.5</c:v>
                </c:pt>
                <c:pt idx="151">
                  <c:v>4369.3</c:v>
                </c:pt>
                <c:pt idx="152">
                  <c:v>4112.6000000000004</c:v>
                </c:pt>
                <c:pt idx="153">
                  <c:v>4165.6000000000004</c:v>
                </c:pt>
                <c:pt idx="154">
                  <c:v>4212.6000000000004</c:v>
                </c:pt>
                <c:pt idx="155">
                  <c:v>4163.5</c:v>
                </c:pt>
              </c:numCache>
            </c:numRef>
          </c:yVal>
          <c:smooth val="0"/>
          <c:extLst>
            <c:ext xmlns:c16="http://schemas.microsoft.com/office/drawing/2014/chart" uri="{C3380CC4-5D6E-409C-BE32-E72D297353CC}">
              <c16:uniqueId val="{00000000-0C79-477D-BB74-511C04E8B140}"/>
            </c:ext>
          </c:extLst>
        </c:ser>
        <c:ser>
          <c:idx val="1"/>
          <c:order val="1"/>
          <c:tx>
            <c:v>Holt-Winters(Total Consumption)</c:v>
          </c:tx>
          <c:spPr>
            <a:ln w="6350">
              <a:solidFill>
                <a:srgbClr val="FF0000"/>
              </a:solidFill>
              <a:prstDash val="solid"/>
            </a:ln>
            <a:effectLst/>
          </c:spPr>
          <c:marker>
            <c:symbol val="circle"/>
            <c:size val="2"/>
            <c:spPr>
              <a:solidFill>
                <a:srgbClr val="FF0000"/>
              </a:solidFill>
              <a:ln w="3175">
                <a:solidFill>
                  <a:srgbClr val="FF0000"/>
                </a:solidFill>
                <a:prstDash val="solid"/>
              </a:ln>
            </c:spPr>
          </c:marker>
          <c:xVal>
            <c:numRef>
              <c:f>'[Electricity Consumption.xlsx]Holt-Winters'!$B$49:$B$205</c:f>
              <c:numCache>
                <c:formatCode>General</c:formatCode>
                <c:ptCount val="157"/>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numCache>
            </c:numRef>
          </c:xVal>
          <c:yVal>
            <c:numRef>
              <c:f>'[Electricity Consumption.xlsx]Holt-Winters'!$D$49:$D$205</c:f>
              <c:numCache>
                <c:formatCode>General</c:formatCode>
                <c:ptCount val="157"/>
                <c:pt idx="12">
                  <c:v>2796.8</c:v>
                </c:pt>
                <c:pt idx="13">
                  <c:v>2835.4844032558153</c:v>
                </c:pt>
                <c:pt idx="14">
                  <c:v>2812.5150422963352</c:v>
                </c:pt>
                <c:pt idx="15">
                  <c:v>3048.4245048370208</c:v>
                </c:pt>
                <c:pt idx="16">
                  <c:v>3032.3966642692985</c:v>
                </c:pt>
                <c:pt idx="17">
                  <c:v>3188.9097490335353</c:v>
                </c:pt>
                <c:pt idx="18">
                  <c:v>3086.4478281211277</c:v>
                </c:pt>
                <c:pt idx="19">
                  <c:v>3190.0741537245563</c:v>
                </c:pt>
                <c:pt idx="20">
                  <c:v>3131.1036886195302</c:v>
                </c:pt>
                <c:pt idx="21">
                  <c:v>3007.417223529766</c:v>
                </c:pt>
                <c:pt idx="22">
                  <c:v>3273.7498560094873</c:v>
                </c:pt>
                <c:pt idx="23">
                  <c:v>3005.8976082486006</c:v>
                </c:pt>
                <c:pt idx="24">
                  <c:v>2942.9110353639626</c:v>
                </c:pt>
                <c:pt idx="25">
                  <c:v>2972.5243562168221</c:v>
                </c:pt>
                <c:pt idx="26">
                  <c:v>2935.5115687170546</c:v>
                </c:pt>
                <c:pt idx="27">
                  <c:v>3155.0313551393124</c:v>
                </c:pt>
                <c:pt idx="28">
                  <c:v>3160.629601814418</c:v>
                </c:pt>
                <c:pt idx="29">
                  <c:v>3319.8030698871075</c:v>
                </c:pt>
                <c:pt idx="30">
                  <c:v>3184.2310332839115</c:v>
                </c:pt>
                <c:pt idx="31">
                  <c:v>3362.1492424500098</c:v>
                </c:pt>
                <c:pt idx="32">
                  <c:v>3250.222680246382</c:v>
                </c:pt>
                <c:pt idx="33">
                  <c:v>3142.0431632687737</c:v>
                </c:pt>
                <c:pt idx="34">
                  <c:v>3388.7858209602186</c:v>
                </c:pt>
                <c:pt idx="35">
                  <c:v>3150.9111050538781</c:v>
                </c:pt>
                <c:pt idx="36">
                  <c:v>3107.0878052983917</c:v>
                </c:pt>
                <c:pt idx="37">
                  <c:v>3048.1137391475081</c:v>
                </c:pt>
                <c:pt idx="38">
                  <c:v>3070.3799701168296</c:v>
                </c:pt>
                <c:pt idx="39">
                  <c:v>3234.4503434594585</c:v>
                </c:pt>
                <c:pt idx="40">
                  <c:v>3275.9200183431899</c:v>
                </c:pt>
                <c:pt idx="41">
                  <c:v>3372.9896069713977</c:v>
                </c:pt>
                <c:pt idx="42">
                  <c:v>3303.4091494915538</c:v>
                </c:pt>
                <c:pt idx="43">
                  <c:v>3439.2674389225608</c:v>
                </c:pt>
                <c:pt idx="44">
                  <c:v>3290.8570505696912</c:v>
                </c:pt>
                <c:pt idx="45">
                  <c:v>3246.3157976685129</c:v>
                </c:pt>
                <c:pt idx="46">
                  <c:v>3467.799456065703</c:v>
                </c:pt>
                <c:pt idx="47">
                  <c:v>3175.003986370752</c:v>
                </c:pt>
                <c:pt idx="48">
                  <c:v>3152.8060504648879</c:v>
                </c:pt>
                <c:pt idx="49">
                  <c:v>3059.6002907554666</c:v>
                </c:pt>
                <c:pt idx="50">
                  <c:v>3002.240383998736</c:v>
                </c:pt>
                <c:pt idx="51">
                  <c:v>3191.4800774070513</c:v>
                </c:pt>
                <c:pt idx="52">
                  <c:v>3186.5148063496636</c:v>
                </c:pt>
                <c:pt idx="53">
                  <c:v>3250.5940649927943</c:v>
                </c:pt>
                <c:pt idx="54">
                  <c:v>3222.8809582029239</c:v>
                </c:pt>
                <c:pt idx="55">
                  <c:v>3329.8799701645553</c:v>
                </c:pt>
                <c:pt idx="56">
                  <c:v>3310.4525771002054</c:v>
                </c:pt>
                <c:pt idx="57">
                  <c:v>3268.8830545773631</c:v>
                </c:pt>
                <c:pt idx="58">
                  <c:v>3438.4379156837344</c:v>
                </c:pt>
                <c:pt idx="59">
                  <c:v>3224.3094262110671</c:v>
                </c:pt>
                <c:pt idx="60">
                  <c:v>3204.954737972223</c:v>
                </c:pt>
                <c:pt idx="61">
                  <c:v>3174.9263423995808</c:v>
                </c:pt>
                <c:pt idx="62">
                  <c:v>3158.1549753063141</c:v>
                </c:pt>
                <c:pt idx="63">
                  <c:v>3430.252035311365</c:v>
                </c:pt>
                <c:pt idx="64">
                  <c:v>3483.4076520997278</c:v>
                </c:pt>
                <c:pt idx="65">
                  <c:v>3638.7569406321109</c:v>
                </c:pt>
                <c:pt idx="66">
                  <c:v>3596.4244841813784</c:v>
                </c:pt>
                <c:pt idx="67">
                  <c:v>3624.0032466345469</c:v>
                </c:pt>
                <c:pt idx="68">
                  <c:v>3613.1680226968065</c:v>
                </c:pt>
                <c:pt idx="69">
                  <c:v>3552.0351644646007</c:v>
                </c:pt>
                <c:pt idx="70">
                  <c:v>3641.8207803551222</c:v>
                </c:pt>
                <c:pt idx="71">
                  <c:v>3469.7999935285848</c:v>
                </c:pt>
                <c:pt idx="72">
                  <c:v>3455.181022272272</c:v>
                </c:pt>
                <c:pt idx="73">
                  <c:v>3435.8546050269761</c:v>
                </c:pt>
                <c:pt idx="74">
                  <c:v>3418.4124652658847</c:v>
                </c:pt>
                <c:pt idx="75">
                  <c:v>3581.9298591129404</c:v>
                </c:pt>
                <c:pt idx="76">
                  <c:v>3544.631917602866</c:v>
                </c:pt>
                <c:pt idx="77">
                  <c:v>3717.0478843749465</c:v>
                </c:pt>
                <c:pt idx="78">
                  <c:v>3671.4846694156781</c:v>
                </c:pt>
                <c:pt idx="79">
                  <c:v>3697.5930733428913</c:v>
                </c:pt>
                <c:pt idx="80">
                  <c:v>3725.0819059993228</c:v>
                </c:pt>
                <c:pt idx="81">
                  <c:v>3675.7128501899115</c:v>
                </c:pt>
                <c:pt idx="82">
                  <c:v>3753.9665460671508</c:v>
                </c:pt>
                <c:pt idx="83">
                  <c:v>3601.686327291116</c:v>
                </c:pt>
                <c:pt idx="84">
                  <c:v>3479.1787962181306</c:v>
                </c:pt>
                <c:pt idx="85">
                  <c:v>3434.1157348513384</c:v>
                </c:pt>
                <c:pt idx="86">
                  <c:v>3421.113311232772</c:v>
                </c:pt>
                <c:pt idx="87">
                  <c:v>3624.8627072993249</c:v>
                </c:pt>
                <c:pt idx="88">
                  <c:v>3649.8463292569631</c:v>
                </c:pt>
                <c:pt idx="89">
                  <c:v>3854.5810490628346</c:v>
                </c:pt>
                <c:pt idx="90">
                  <c:v>3734.7914103217026</c:v>
                </c:pt>
                <c:pt idx="91">
                  <c:v>3801.8203763262773</c:v>
                </c:pt>
                <c:pt idx="92">
                  <c:v>3774.6213248284885</c:v>
                </c:pt>
                <c:pt idx="93">
                  <c:v>3734.369529548555</c:v>
                </c:pt>
                <c:pt idx="94">
                  <c:v>3829.9880740426388</c:v>
                </c:pt>
                <c:pt idx="95">
                  <c:v>3684.182575505753</c:v>
                </c:pt>
                <c:pt idx="96">
                  <c:v>3596.2652428558254</c:v>
                </c:pt>
                <c:pt idx="97">
                  <c:v>3623.6736737417082</c:v>
                </c:pt>
                <c:pt idx="98">
                  <c:v>3545.1586664077372</c:v>
                </c:pt>
                <c:pt idx="99">
                  <c:v>3709.6605922232452</c:v>
                </c:pt>
                <c:pt idx="100">
                  <c:v>3719.1831536227583</c:v>
                </c:pt>
                <c:pt idx="101">
                  <c:v>3918.7898815628378</c:v>
                </c:pt>
                <c:pt idx="102">
                  <c:v>3797.3561047159642</c:v>
                </c:pt>
                <c:pt idx="103">
                  <c:v>3901.9486407096706</c:v>
                </c:pt>
                <c:pt idx="104">
                  <c:v>3858.7208212137398</c:v>
                </c:pt>
                <c:pt idx="105">
                  <c:v>3783.6214897950404</c:v>
                </c:pt>
                <c:pt idx="106">
                  <c:v>3859.5913671561993</c:v>
                </c:pt>
                <c:pt idx="107">
                  <c:v>3737.7994023975807</c:v>
                </c:pt>
                <c:pt idx="108">
                  <c:v>3674.4154002749974</c:v>
                </c:pt>
                <c:pt idx="109">
                  <c:v>3638.7163359836727</c:v>
                </c:pt>
                <c:pt idx="110">
                  <c:v>3608.790865949476</c:v>
                </c:pt>
                <c:pt idx="111">
                  <c:v>3817.9715515620037</c:v>
                </c:pt>
                <c:pt idx="112">
                  <c:v>3828.3644140756055</c:v>
                </c:pt>
                <c:pt idx="113">
                  <c:v>4010.9080158883289</c:v>
                </c:pt>
                <c:pt idx="114">
                  <c:v>3926.9277856197291</c:v>
                </c:pt>
                <c:pt idx="115">
                  <c:v>3999.2459754577058</c:v>
                </c:pt>
                <c:pt idx="116">
                  <c:v>3973.7192906691866</c:v>
                </c:pt>
                <c:pt idx="117">
                  <c:v>3891.8518952574714</c:v>
                </c:pt>
                <c:pt idx="118">
                  <c:v>4022.4775728911341</c:v>
                </c:pt>
                <c:pt idx="119">
                  <c:v>3862.199948377232</c:v>
                </c:pt>
                <c:pt idx="120">
                  <c:v>3808.3542501494821</c:v>
                </c:pt>
                <c:pt idx="121">
                  <c:v>3780.7014303572223</c:v>
                </c:pt>
                <c:pt idx="122">
                  <c:v>3689.6429032055712</c:v>
                </c:pt>
                <c:pt idx="123">
                  <c:v>3958.186592390975</c:v>
                </c:pt>
                <c:pt idx="124">
                  <c:v>3967.2499859389723</c:v>
                </c:pt>
                <c:pt idx="125">
                  <c:v>4103.6552052374773</c:v>
                </c:pt>
                <c:pt idx="126">
                  <c:v>4025.5558183404446</c:v>
                </c:pt>
                <c:pt idx="127">
                  <c:v>4098.5584440635548</c:v>
                </c:pt>
                <c:pt idx="128">
                  <c:v>4035.948522922014</c:v>
                </c:pt>
                <c:pt idx="129">
                  <c:v>3988.7958334493801</c:v>
                </c:pt>
                <c:pt idx="130">
                  <c:v>4080.8593410502608</c:v>
                </c:pt>
                <c:pt idx="131">
                  <c:v>3938.1544147351278</c:v>
                </c:pt>
                <c:pt idx="132">
                  <c:v>3923.7139714051336</c:v>
                </c:pt>
                <c:pt idx="133">
                  <c:v>3829.9786476883887</c:v>
                </c:pt>
                <c:pt idx="134">
                  <c:v>3802.7786087175759</c:v>
                </c:pt>
                <c:pt idx="135">
                  <c:v>4056.8488661665374</c:v>
                </c:pt>
                <c:pt idx="136">
                  <c:v>4059.1896852161876</c:v>
                </c:pt>
                <c:pt idx="137">
                  <c:v>4178.9820410803322</c:v>
                </c:pt>
                <c:pt idx="138">
                  <c:v>4147.9990273446183</c:v>
                </c:pt>
                <c:pt idx="139">
                  <c:v>4204.4248014463919</c:v>
                </c:pt>
                <c:pt idx="140">
                  <c:v>4133.1205422261037</c:v>
                </c:pt>
                <c:pt idx="141">
                  <c:v>4072.0139061056743</c:v>
                </c:pt>
                <c:pt idx="142">
                  <c:v>4158.411432207311</c:v>
                </c:pt>
                <c:pt idx="143">
                  <c:v>4036.9490747058594</c:v>
                </c:pt>
                <c:pt idx="144">
                  <c:v>4011.836301440308</c:v>
                </c:pt>
                <c:pt idx="145">
                  <c:v>3981.5662987811775</c:v>
                </c:pt>
                <c:pt idx="146">
                  <c:v>3916.9470778899827</c:v>
                </c:pt>
                <c:pt idx="147">
                  <c:v>4186.0462709834774</c:v>
                </c:pt>
                <c:pt idx="148">
                  <c:v>4132.3095641668433</c:v>
                </c:pt>
                <c:pt idx="149">
                  <c:v>4267.6226799133474</c:v>
                </c:pt>
                <c:pt idx="150">
                  <c:v>4144.4828448742028</c:v>
                </c:pt>
                <c:pt idx="151">
                  <c:v>4264.2079829637778</c:v>
                </c:pt>
                <c:pt idx="152">
                  <c:v>4200.1578941794278</c:v>
                </c:pt>
                <c:pt idx="153">
                  <c:v>4151.8946454244242</c:v>
                </c:pt>
                <c:pt idx="154">
                  <c:v>4203.7189267752101</c:v>
                </c:pt>
                <c:pt idx="155">
                  <c:v>4062.2368837266808</c:v>
                </c:pt>
                <c:pt idx="156">
                  <c:v>4096.0094332180743</c:v>
                </c:pt>
              </c:numCache>
            </c:numRef>
          </c:yVal>
          <c:smooth val="0"/>
          <c:extLst>
            <c:ext xmlns:c16="http://schemas.microsoft.com/office/drawing/2014/chart" uri="{C3380CC4-5D6E-409C-BE32-E72D297353CC}">
              <c16:uniqueId val="{00000001-0C79-477D-BB74-511C04E8B140}"/>
            </c:ext>
          </c:extLst>
        </c:ser>
        <c:ser>
          <c:idx val="2"/>
          <c:order val="2"/>
          <c:tx>
            <c:v>Lower bound (95%)</c:v>
          </c:tx>
          <c:spPr>
            <a:ln w="6350">
              <a:solidFill>
                <a:srgbClr val="969696"/>
              </a:solidFill>
              <a:prstDash val="solid"/>
            </a:ln>
            <a:effectLst/>
          </c:spPr>
          <c:marker>
            <c:symbol val="circle"/>
            <c:size val="2"/>
            <c:spPr>
              <a:solidFill>
                <a:srgbClr val="969696"/>
              </a:solidFill>
              <a:ln w="3175">
                <a:solidFill>
                  <a:srgbClr val="969696"/>
                </a:solidFill>
                <a:prstDash val="solid"/>
              </a:ln>
            </c:spPr>
          </c:marker>
          <c:xVal>
            <c:numRef>
              <c:f>'[Electricity Consumption.xlsx]Holt-Winters'!$B$205</c:f>
              <c:numCache>
                <c:formatCode>General</c:formatCode>
                <c:ptCount val="1"/>
                <c:pt idx="0">
                  <c:v>157</c:v>
                </c:pt>
              </c:numCache>
            </c:numRef>
          </c:xVal>
          <c:yVal>
            <c:numRef>
              <c:f>'[Electricity Consumption.xlsx]Holt-Winters'!$F$205</c:f>
              <c:numCache>
                <c:formatCode>General</c:formatCode>
                <c:ptCount val="1"/>
                <c:pt idx="0">
                  <c:v>3915.4970084655106</c:v>
                </c:pt>
              </c:numCache>
            </c:numRef>
          </c:yVal>
          <c:smooth val="0"/>
          <c:extLst>
            <c:ext xmlns:c16="http://schemas.microsoft.com/office/drawing/2014/chart" uri="{C3380CC4-5D6E-409C-BE32-E72D297353CC}">
              <c16:uniqueId val="{00000002-0C79-477D-BB74-511C04E8B140}"/>
            </c:ext>
          </c:extLst>
        </c:ser>
        <c:ser>
          <c:idx val="3"/>
          <c:order val="3"/>
          <c:tx>
            <c:v>Upper bound (95%)</c:v>
          </c:tx>
          <c:spPr>
            <a:ln w="6350">
              <a:solidFill>
                <a:srgbClr val="969696"/>
              </a:solidFill>
              <a:prstDash val="solid"/>
            </a:ln>
            <a:effectLst/>
          </c:spPr>
          <c:marker>
            <c:symbol val="circle"/>
            <c:size val="2"/>
            <c:spPr>
              <a:solidFill>
                <a:srgbClr val="969696"/>
              </a:solidFill>
              <a:ln w="3175">
                <a:solidFill>
                  <a:srgbClr val="969696"/>
                </a:solidFill>
                <a:prstDash val="solid"/>
              </a:ln>
            </c:spPr>
          </c:marker>
          <c:xVal>
            <c:numRef>
              <c:f>'[Electricity Consumption.xlsx]Holt-Winters'!$B$205</c:f>
              <c:numCache>
                <c:formatCode>General</c:formatCode>
                <c:ptCount val="1"/>
                <c:pt idx="0">
                  <c:v>157</c:v>
                </c:pt>
              </c:numCache>
            </c:numRef>
          </c:xVal>
          <c:yVal>
            <c:numRef>
              <c:f>'[Electricity Consumption.xlsx]Holt-Winters'!$G$205</c:f>
              <c:numCache>
                <c:formatCode>General</c:formatCode>
                <c:ptCount val="1"/>
                <c:pt idx="0">
                  <c:v>4276.5218579706379</c:v>
                </c:pt>
              </c:numCache>
            </c:numRef>
          </c:yVal>
          <c:smooth val="0"/>
          <c:extLst>
            <c:ext xmlns:c16="http://schemas.microsoft.com/office/drawing/2014/chart" uri="{C3380CC4-5D6E-409C-BE32-E72D297353CC}">
              <c16:uniqueId val="{00000003-0C79-477D-BB74-511C04E8B140}"/>
            </c:ext>
          </c:extLst>
        </c:ser>
        <c:dLbls>
          <c:showLegendKey val="0"/>
          <c:showVal val="0"/>
          <c:showCatName val="0"/>
          <c:showSerName val="0"/>
          <c:showPercent val="0"/>
          <c:showBubbleSize val="0"/>
        </c:dLbls>
        <c:axId val="597277368"/>
        <c:axId val="597272120"/>
      </c:scatterChart>
      <c:valAx>
        <c:axId val="597277368"/>
        <c:scaling>
          <c:orientation val="minMax"/>
          <c:max val="160"/>
          <c:min val="0"/>
        </c:scaling>
        <c:delete val="0"/>
        <c:axPos val="b"/>
        <c:numFmt formatCode="General" sourceLinked="0"/>
        <c:majorTickMark val="cross"/>
        <c:minorTickMark val="none"/>
        <c:tickLblPos val="nextTo"/>
        <c:txPr>
          <a:bodyPr rot="0" vert="horz"/>
          <a:lstStyle/>
          <a:p>
            <a:pPr>
              <a:defRPr sz="700"/>
            </a:pPr>
            <a:endParaRPr lang="en-US"/>
          </a:p>
        </c:txPr>
        <c:crossAx val="597272120"/>
        <c:crosses val="autoZero"/>
        <c:crossBetween val="midCat"/>
      </c:valAx>
      <c:valAx>
        <c:axId val="597272120"/>
        <c:scaling>
          <c:orientation val="minMax"/>
          <c:max val="4500"/>
          <c:min val="2700"/>
        </c:scaling>
        <c:delete val="0"/>
        <c:axPos val="l"/>
        <c:title>
          <c:tx>
            <c:rich>
              <a:bodyPr/>
              <a:lstStyle/>
              <a:p>
                <a:pPr>
                  <a:defRPr sz="800" b="1">
                    <a:latin typeface="Arial"/>
                    <a:ea typeface="Arial"/>
                    <a:cs typeface="Arial"/>
                  </a:defRPr>
                </a:pPr>
                <a:r>
                  <a:rPr lang="en-SG"/>
                  <a:t>Total Consumption</a:t>
                </a:r>
              </a:p>
            </c:rich>
          </c:tx>
          <c:overlay val="0"/>
        </c:title>
        <c:numFmt formatCode="General" sourceLinked="0"/>
        <c:majorTickMark val="cross"/>
        <c:minorTickMark val="none"/>
        <c:tickLblPos val="nextTo"/>
        <c:txPr>
          <a:bodyPr/>
          <a:lstStyle/>
          <a:p>
            <a:pPr>
              <a:defRPr sz="700"/>
            </a:pPr>
            <a:endParaRPr lang="en-US"/>
          </a:p>
        </c:txPr>
        <c:crossAx val="597277368"/>
        <c:crosses val="autoZero"/>
        <c:crossBetween val="midCat"/>
      </c:valAx>
      <c:spPr>
        <a:ln>
          <a:solidFill>
            <a:srgbClr val="C0C0C0"/>
          </a:solidFill>
          <a:prstDash val="solid"/>
        </a:ln>
      </c:spPr>
    </c:plotArea>
    <c:legend>
      <c:legendPos val="b"/>
      <c:overlay val="0"/>
      <c:spPr>
        <a:ln w="6350">
          <a:solidFill>
            <a:srgbClr val="000000"/>
          </a:solidFill>
          <a:prstDash val="solid"/>
        </a:ln>
      </c:spPr>
      <c:txPr>
        <a:bodyPr/>
        <a:lstStyle/>
        <a:p>
          <a:pPr>
            <a:defRPr sz="900" b="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000" b="1"/>
            </a:pPr>
            <a:r>
              <a:rPr lang="en-US"/>
              <a:t>ARIMA (Industry related)</a:t>
            </a:r>
          </a:p>
        </c:rich>
      </c:tx>
      <c:overlay val="0"/>
    </c:title>
    <c:autoTitleDeleted val="0"/>
    <c:plotArea>
      <c:layout>
        <c:manualLayout>
          <c:layoutTarget val="inner"/>
          <c:xMode val="edge"/>
          <c:yMode val="edge"/>
          <c:x val="0.12958912013860729"/>
          <c:y val="9.9459715683269723E-2"/>
          <c:w val="0.83564086223609191"/>
          <c:h val="0.57645539771154197"/>
        </c:manualLayout>
      </c:layout>
      <c:scatterChart>
        <c:scatterStyle val="lineMarker"/>
        <c:varyColors val="0"/>
        <c:ser>
          <c:idx val="0"/>
          <c:order val="0"/>
          <c:tx>
            <c:v>Industry related</c:v>
          </c:tx>
          <c:spPr>
            <a:ln w="12700">
              <a:solidFill>
                <a:srgbClr val="4472C4"/>
              </a:solidFill>
              <a:prstDash val="solid"/>
            </a:ln>
            <a:effectLst/>
          </c:spPr>
          <c:marker>
            <c:symbol val="none"/>
          </c:marker>
          <c:xVal>
            <c:numRef>
              <c:f>'[Electricity Consumption Final Submission(5550).xlsm]2.1.Industry Consumption Pred'!$B$62:$B$217</c:f>
              <c:numCache>
                <c:formatCode>General</c:formatCode>
                <c:ptCount val="156"/>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numCache>
            </c:numRef>
          </c:xVal>
          <c:yVal>
            <c:numRef>
              <c:f>'[Electricity Consumption Final Submission(5550).xlsm]2.1.Industry Consumption Pred'!$C$62:$C$217</c:f>
              <c:numCache>
                <c:formatCode>0.000</c:formatCode>
                <c:ptCount val="156"/>
                <c:pt idx="0">
                  <c:v>1179.4000000000001</c:v>
                </c:pt>
                <c:pt idx="1">
                  <c:v>1171.2</c:v>
                </c:pt>
                <c:pt idx="2">
                  <c:v>1108.5</c:v>
                </c:pt>
                <c:pt idx="3">
                  <c:v>1233.8</c:v>
                </c:pt>
                <c:pt idx="4">
                  <c:v>1163.0999999999999</c:v>
                </c:pt>
                <c:pt idx="5">
                  <c:v>1220</c:v>
                </c:pt>
                <c:pt idx="6">
                  <c:v>1243.0999999999999</c:v>
                </c:pt>
                <c:pt idx="7">
                  <c:v>1272.0999999999999</c:v>
                </c:pt>
                <c:pt idx="8">
                  <c:v>1226.3</c:v>
                </c:pt>
                <c:pt idx="9">
                  <c:v>1150.0999999999999</c:v>
                </c:pt>
                <c:pt idx="10">
                  <c:v>1318.2</c:v>
                </c:pt>
                <c:pt idx="11">
                  <c:v>1223.2</c:v>
                </c:pt>
                <c:pt idx="12">
                  <c:v>1266.3</c:v>
                </c:pt>
                <c:pt idx="13">
                  <c:v>1212.9000000000001</c:v>
                </c:pt>
                <c:pt idx="14">
                  <c:v>1184.4000000000001</c:v>
                </c:pt>
                <c:pt idx="15">
                  <c:v>1262</c:v>
                </c:pt>
                <c:pt idx="16">
                  <c:v>1243.7</c:v>
                </c:pt>
                <c:pt idx="17">
                  <c:v>1324.6</c:v>
                </c:pt>
                <c:pt idx="18">
                  <c:v>1230.9000000000001</c:v>
                </c:pt>
                <c:pt idx="19">
                  <c:v>1321.1</c:v>
                </c:pt>
                <c:pt idx="20">
                  <c:v>1257.5</c:v>
                </c:pt>
                <c:pt idx="21">
                  <c:v>1249.8</c:v>
                </c:pt>
                <c:pt idx="22">
                  <c:v>1291.8</c:v>
                </c:pt>
                <c:pt idx="23">
                  <c:v>1270.3</c:v>
                </c:pt>
                <c:pt idx="24">
                  <c:v>1338</c:v>
                </c:pt>
                <c:pt idx="25">
                  <c:v>1257.2</c:v>
                </c:pt>
                <c:pt idx="26">
                  <c:v>1241.4000000000001</c:v>
                </c:pt>
                <c:pt idx="27">
                  <c:v>1311.7</c:v>
                </c:pt>
                <c:pt idx="28">
                  <c:v>1323.7</c:v>
                </c:pt>
                <c:pt idx="29">
                  <c:v>1304.4000000000001</c:v>
                </c:pt>
                <c:pt idx="30">
                  <c:v>1344.6</c:v>
                </c:pt>
                <c:pt idx="31">
                  <c:v>1296.5</c:v>
                </c:pt>
                <c:pt idx="32">
                  <c:v>1359.9</c:v>
                </c:pt>
                <c:pt idx="33">
                  <c:v>1345.8</c:v>
                </c:pt>
                <c:pt idx="34">
                  <c:v>1403.2</c:v>
                </c:pt>
                <c:pt idx="35">
                  <c:v>1292.4000000000001</c:v>
                </c:pt>
                <c:pt idx="36">
                  <c:v>1280.9000000000001</c:v>
                </c:pt>
                <c:pt idx="37">
                  <c:v>1329.7</c:v>
                </c:pt>
                <c:pt idx="38">
                  <c:v>1236</c:v>
                </c:pt>
                <c:pt idx="39">
                  <c:v>1362.3</c:v>
                </c:pt>
                <c:pt idx="40">
                  <c:v>1335.3</c:v>
                </c:pt>
                <c:pt idx="41">
                  <c:v>1352.4</c:v>
                </c:pt>
                <c:pt idx="42">
                  <c:v>1385.2</c:v>
                </c:pt>
                <c:pt idx="43">
                  <c:v>1320.1</c:v>
                </c:pt>
                <c:pt idx="44">
                  <c:v>1398.4</c:v>
                </c:pt>
                <c:pt idx="45">
                  <c:v>1395.4</c:v>
                </c:pt>
                <c:pt idx="46">
                  <c:v>1340.1</c:v>
                </c:pt>
                <c:pt idx="47">
                  <c:v>1294.7</c:v>
                </c:pt>
                <c:pt idx="48">
                  <c:v>1217.9000000000001</c:v>
                </c:pt>
                <c:pt idx="49">
                  <c:v>1210.5</c:v>
                </c:pt>
                <c:pt idx="50">
                  <c:v>1142.4000000000001</c:v>
                </c:pt>
                <c:pt idx="51">
                  <c:v>1229.2</c:v>
                </c:pt>
                <c:pt idx="52">
                  <c:v>1143.9000000000001</c:v>
                </c:pt>
                <c:pt idx="53">
                  <c:v>1340.6</c:v>
                </c:pt>
                <c:pt idx="54">
                  <c:v>1361.2</c:v>
                </c:pt>
                <c:pt idx="55">
                  <c:v>1365.1</c:v>
                </c:pt>
                <c:pt idx="56">
                  <c:v>1391.5</c:v>
                </c:pt>
                <c:pt idx="57">
                  <c:v>1377.1</c:v>
                </c:pt>
                <c:pt idx="58">
                  <c:v>1394.2</c:v>
                </c:pt>
                <c:pt idx="59">
                  <c:v>1396.8</c:v>
                </c:pt>
                <c:pt idx="60">
                  <c:v>1395.9</c:v>
                </c:pt>
                <c:pt idx="61">
                  <c:v>1405.9</c:v>
                </c:pt>
                <c:pt idx="62">
                  <c:v>1329.3</c:v>
                </c:pt>
                <c:pt idx="63">
                  <c:v>1488.9</c:v>
                </c:pt>
                <c:pt idx="64">
                  <c:v>1471.5</c:v>
                </c:pt>
                <c:pt idx="65">
                  <c:v>1523.8</c:v>
                </c:pt>
                <c:pt idx="66">
                  <c:v>1474.1</c:v>
                </c:pt>
                <c:pt idx="67">
                  <c:v>1538.4</c:v>
                </c:pt>
                <c:pt idx="68">
                  <c:v>1516.6</c:v>
                </c:pt>
                <c:pt idx="69">
                  <c:v>1472.5</c:v>
                </c:pt>
                <c:pt idx="70">
                  <c:v>1516.5</c:v>
                </c:pt>
                <c:pt idx="71">
                  <c:v>1529</c:v>
                </c:pt>
                <c:pt idx="72">
                  <c:v>1498.5</c:v>
                </c:pt>
                <c:pt idx="73">
                  <c:v>1506.3</c:v>
                </c:pt>
                <c:pt idx="74">
                  <c:v>1386.5</c:v>
                </c:pt>
                <c:pt idx="75">
                  <c:v>1472.5</c:v>
                </c:pt>
                <c:pt idx="76">
                  <c:v>1458.2</c:v>
                </c:pt>
                <c:pt idx="77">
                  <c:v>1624.4</c:v>
                </c:pt>
                <c:pt idx="78">
                  <c:v>1537.9</c:v>
                </c:pt>
                <c:pt idx="79">
                  <c:v>1591.2</c:v>
                </c:pt>
                <c:pt idx="80">
                  <c:v>1530.2</c:v>
                </c:pt>
                <c:pt idx="81">
                  <c:v>1513.1</c:v>
                </c:pt>
                <c:pt idx="82">
                  <c:v>1500.8</c:v>
                </c:pt>
                <c:pt idx="83">
                  <c:v>1457.9</c:v>
                </c:pt>
                <c:pt idx="84">
                  <c:v>1494.9</c:v>
                </c:pt>
                <c:pt idx="85">
                  <c:v>1456</c:v>
                </c:pt>
                <c:pt idx="86">
                  <c:v>1459.3</c:v>
                </c:pt>
                <c:pt idx="87">
                  <c:v>1560.6</c:v>
                </c:pt>
                <c:pt idx="88">
                  <c:v>1522.4</c:v>
                </c:pt>
                <c:pt idx="89">
                  <c:v>1595</c:v>
                </c:pt>
                <c:pt idx="90">
                  <c:v>1540.3</c:v>
                </c:pt>
                <c:pt idx="91">
                  <c:v>1613.8</c:v>
                </c:pt>
                <c:pt idx="92">
                  <c:v>1634.4</c:v>
                </c:pt>
                <c:pt idx="93">
                  <c:v>1558.8</c:v>
                </c:pt>
                <c:pt idx="94">
                  <c:v>1602</c:v>
                </c:pt>
                <c:pt idx="95">
                  <c:v>1534.9</c:v>
                </c:pt>
                <c:pt idx="96">
                  <c:v>1594.3</c:v>
                </c:pt>
                <c:pt idx="97">
                  <c:v>1479.1</c:v>
                </c:pt>
                <c:pt idx="98">
                  <c:v>1410.8</c:v>
                </c:pt>
                <c:pt idx="99">
                  <c:v>1576.8</c:v>
                </c:pt>
                <c:pt idx="100">
                  <c:v>1567.9</c:v>
                </c:pt>
                <c:pt idx="101">
                  <c:v>1586</c:v>
                </c:pt>
                <c:pt idx="102">
                  <c:v>1598.4</c:v>
                </c:pt>
                <c:pt idx="103">
                  <c:v>1644.9</c:v>
                </c:pt>
                <c:pt idx="104">
                  <c:v>1636.3</c:v>
                </c:pt>
                <c:pt idx="105">
                  <c:v>1534.1</c:v>
                </c:pt>
                <c:pt idx="106">
                  <c:v>1641.7</c:v>
                </c:pt>
                <c:pt idx="107">
                  <c:v>1572.5</c:v>
                </c:pt>
                <c:pt idx="108">
                  <c:v>1645.6</c:v>
                </c:pt>
                <c:pt idx="109">
                  <c:v>1609.5</c:v>
                </c:pt>
                <c:pt idx="110">
                  <c:v>1488.1</c:v>
                </c:pt>
                <c:pt idx="111">
                  <c:v>1666.3</c:v>
                </c:pt>
                <c:pt idx="112">
                  <c:v>1681.2</c:v>
                </c:pt>
                <c:pt idx="113">
                  <c:v>1656.8</c:v>
                </c:pt>
                <c:pt idx="114">
                  <c:v>1663.1</c:v>
                </c:pt>
                <c:pt idx="115">
                  <c:v>1746.1</c:v>
                </c:pt>
                <c:pt idx="116">
                  <c:v>1676.4</c:v>
                </c:pt>
                <c:pt idx="117">
                  <c:v>1712.3</c:v>
                </c:pt>
                <c:pt idx="118">
                  <c:v>1632.2</c:v>
                </c:pt>
                <c:pt idx="119">
                  <c:v>1575.6</c:v>
                </c:pt>
                <c:pt idx="120">
                  <c:v>1732.8</c:v>
                </c:pt>
                <c:pt idx="121">
                  <c:v>1636.4</c:v>
                </c:pt>
                <c:pt idx="122">
                  <c:v>1581.1</c:v>
                </c:pt>
                <c:pt idx="123">
                  <c:v>1693.7</c:v>
                </c:pt>
                <c:pt idx="124">
                  <c:v>1675.9</c:v>
                </c:pt>
                <c:pt idx="125">
                  <c:v>1674.8</c:v>
                </c:pt>
                <c:pt idx="126">
                  <c:v>1679.7</c:v>
                </c:pt>
                <c:pt idx="127">
                  <c:v>1736.7</c:v>
                </c:pt>
                <c:pt idx="128">
                  <c:v>1717</c:v>
                </c:pt>
                <c:pt idx="129">
                  <c:v>1676.6</c:v>
                </c:pt>
                <c:pt idx="130">
                  <c:v>1657.7</c:v>
                </c:pt>
                <c:pt idx="131">
                  <c:v>1625.7</c:v>
                </c:pt>
                <c:pt idx="132">
                  <c:v>1649.1</c:v>
                </c:pt>
                <c:pt idx="133">
                  <c:v>1661.6</c:v>
                </c:pt>
                <c:pt idx="134">
                  <c:v>1533.8</c:v>
                </c:pt>
                <c:pt idx="135">
                  <c:v>1647.1</c:v>
                </c:pt>
                <c:pt idx="136">
                  <c:v>1644.8</c:v>
                </c:pt>
                <c:pt idx="137">
                  <c:v>1742.5</c:v>
                </c:pt>
                <c:pt idx="138">
                  <c:v>1719.7</c:v>
                </c:pt>
                <c:pt idx="139">
                  <c:v>1798.7</c:v>
                </c:pt>
                <c:pt idx="140">
                  <c:v>1739.3</c:v>
                </c:pt>
                <c:pt idx="141">
                  <c:v>1786.2</c:v>
                </c:pt>
                <c:pt idx="142">
                  <c:v>1785.8</c:v>
                </c:pt>
                <c:pt idx="143">
                  <c:v>1712.4</c:v>
                </c:pt>
                <c:pt idx="144">
                  <c:v>1841.1</c:v>
                </c:pt>
                <c:pt idx="145">
                  <c:v>1775.8</c:v>
                </c:pt>
                <c:pt idx="146">
                  <c:v>1647.4</c:v>
                </c:pt>
                <c:pt idx="147">
                  <c:v>1663.6</c:v>
                </c:pt>
                <c:pt idx="148">
                  <c:v>1770.3</c:v>
                </c:pt>
                <c:pt idx="149">
                  <c:v>1707</c:v>
                </c:pt>
                <c:pt idx="150">
                  <c:v>1761.3</c:v>
                </c:pt>
                <c:pt idx="151">
                  <c:v>1826.5</c:v>
                </c:pt>
                <c:pt idx="152">
                  <c:v>1719.3</c:v>
                </c:pt>
                <c:pt idx="153">
                  <c:v>1760.9</c:v>
                </c:pt>
                <c:pt idx="154">
                  <c:v>1758.4</c:v>
                </c:pt>
                <c:pt idx="155">
                  <c:v>1802.7</c:v>
                </c:pt>
              </c:numCache>
            </c:numRef>
          </c:yVal>
          <c:smooth val="0"/>
          <c:extLst>
            <c:ext xmlns:c16="http://schemas.microsoft.com/office/drawing/2014/chart" uri="{C3380CC4-5D6E-409C-BE32-E72D297353CC}">
              <c16:uniqueId val="{00000000-86D2-43D5-BDE4-BEDDA32CDB53}"/>
            </c:ext>
          </c:extLst>
        </c:ser>
        <c:ser>
          <c:idx val="1"/>
          <c:order val="1"/>
          <c:tx>
            <c:v>ARIMA (Industry related)</c:v>
          </c:tx>
          <c:spPr>
            <a:ln w="12700">
              <a:solidFill>
                <a:srgbClr val="FF0000"/>
              </a:solidFill>
              <a:prstDash val="solid"/>
            </a:ln>
            <a:effectLst/>
          </c:spPr>
          <c:marker>
            <c:symbol val="none"/>
          </c:marker>
          <c:xVal>
            <c:numRef>
              <c:f>'[Electricity Consumption Final Submission(5550).xlsm]2.1.Industry Consumption Pred'!$B$62:$B$217</c:f>
              <c:numCache>
                <c:formatCode>General</c:formatCode>
                <c:ptCount val="156"/>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numCache>
            </c:numRef>
          </c:xVal>
          <c:yVal>
            <c:numRef>
              <c:f>'[Electricity Consumption Final Submission(5550).xlsm]2.1.Industry Consumption Pred'!$D$62:$D$217</c:f>
              <c:numCache>
                <c:formatCode>0.000</c:formatCode>
                <c:ptCount val="156"/>
                <c:pt idx="0">
                  <c:v>1179.4000000000001</c:v>
                </c:pt>
                <c:pt idx="1">
                  <c:v>1171.2</c:v>
                </c:pt>
                <c:pt idx="2">
                  <c:v>1108.5</c:v>
                </c:pt>
                <c:pt idx="3">
                  <c:v>1233.8</c:v>
                </c:pt>
                <c:pt idx="4">
                  <c:v>1163.0999999999999</c:v>
                </c:pt>
                <c:pt idx="5">
                  <c:v>1220</c:v>
                </c:pt>
                <c:pt idx="6">
                  <c:v>1243.0999999999999</c:v>
                </c:pt>
                <c:pt idx="7">
                  <c:v>1272.0999999999999</c:v>
                </c:pt>
                <c:pt idx="8">
                  <c:v>1226.3</c:v>
                </c:pt>
                <c:pt idx="9">
                  <c:v>1150.0999999999999</c:v>
                </c:pt>
                <c:pt idx="10">
                  <c:v>1318.2</c:v>
                </c:pt>
                <c:pt idx="11">
                  <c:v>1223.2</c:v>
                </c:pt>
                <c:pt idx="12">
                  <c:v>1266.3</c:v>
                </c:pt>
                <c:pt idx="13">
                  <c:v>1242.7535392026186</c:v>
                </c:pt>
                <c:pt idx="14">
                  <c:v>1175.1725659609799</c:v>
                </c:pt>
                <c:pt idx="15">
                  <c:v>1290.1294830230781</c:v>
                </c:pt>
                <c:pt idx="16">
                  <c:v>1221.2680554689498</c:v>
                </c:pt>
                <c:pt idx="17">
                  <c:v>1290.1372977126964</c:v>
                </c:pt>
                <c:pt idx="18">
                  <c:v>1303.6673639689759</c:v>
                </c:pt>
                <c:pt idx="19">
                  <c:v>1321.733745599536</c:v>
                </c:pt>
                <c:pt idx="20">
                  <c:v>1261.9789391004315</c:v>
                </c:pt>
                <c:pt idx="21">
                  <c:v>1200.2309407915625</c:v>
                </c:pt>
                <c:pt idx="22">
                  <c:v>1361.734928053834</c:v>
                </c:pt>
                <c:pt idx="23">
                  <c:v>1262.2866987129348</c:v>
                </c:pt>
                <c:pt idx="24">
                  <c:v>1297.0443445242042</c:v>
                </c:pt>
                <c:pt idx="25">
                  <c:v>1277.8211767766404</c:v>
                </c:pt>
                <c:pt idx="26">
                  <c:v>1235.4871293333858</c:v>
                </c:pt>
                <c:pt idx="27">
                  <c:v>1330.2552123217415</c:v>
                </c:pt>
                <c:pt idx="28">
                  <c:v>1287.8414633177749</c:v>
                </c:pt>
                <c:pt idx="29">
                  <c:v>1359.4846851885313</c:v>
                </c:pt>
                <c:pt idx="30">
                  <c:v>1312.1172730379838</c:v>
                </c:pt>
                <c:pt idx="31">
                  <c:v>1367.2145229404077</c:v>
                </c:pt>
                <c:pt idx="32">
                  <c:v>1303.3325970780836</c:v>
                </c:pt>
                <c:pt idx="33">
                  <c:v>1281.7176385685234</c:v>
                </c:pt>
                <c:pt idx="34">
                  <c:v>1408.0088430437831</c:v>
                </c:pt>
                <c:pt idx="35">
                  <c:v>1353.1601283938317</c:v>
                </c:pt>
                <c:pt idx="36">
                  <c:v>1367.4707936235516</c:v>
                </c:pt>
                <c:pt idx="37">
                  <c:v>1281.8816969943043</c:v>
                </c:pt>
                <c:pt idx="38">
                  <c:v>1255.6818789908996</c:v>
                </c:pt>
                <c:pt idx="39">
                  <c:v>1349.0858626241641</c:v>
                </c:pt>
                <c:pt idx="40">
                  <c:v>1334.0074432031367</c:v>
                </c:pt>
                <c:pt idx="41">
                  <c:v>1367.9082657278591</c:v>
                </c:pt>
                <c:pt idx="42">
                  <c:v>1360.9523296766911</c:v>
                </c:pt>
                <c:pt idx="43">
                  <c:v>1378.2446272379655</c:v>
                </c:pt>
                <c:pt idx="44">
                  <c:v>1361.7585411778514</c:v>
                </c:pt>
                <c:pt idx="45">
                  <c:v>1342.6137877426802</c:v>
                </c:pt>
                <c:pt idx="46">
                  <c:v>1438.9495567458025</c:v>
                </c:pt>
                <c:pt idx="47">
                  <c:v>1334.2687446547836</c:v>
                </c:pt>
                <c:pt idx="48">
                  <c:v>1324.6236687034432</c:v>
                </c:pt>
                <c:pt idx="49">
                  <c:v>1270.7357098518887</c:v>
                </c:pt>
                <c:pt idx="50">
                  <c:v>1189.1105785682248</c:v>
                </c:pt>
                <c:pt idx="51">
                  <c:v>1277.9193450248908</c:v>
                </c:pt>
                <c:pt idx="52">
                  <c:v>1240.2218892658482</c:v>
                </c:pt>
                <c:pt idx="53">
                  <c:v>1249.3029923712202</c:v>
                </c:pt>
                <c:pt idx="54">
                  <c:v>1294.6380257727549</c:v>
                </c:pt>
                <c:pt idx="55">
                  <c:v>1329.1194535952729</c:v>
                </c:pt>
                <c:pt idx="56">
                  <c:v>1378.8715268327849</c:v>
                </c:pt>
                <c:pt idx="57">
                  <c:v>1364.5168939167027</c:v>
                </c:pt>
                <c:pt idx="58">
                  <c:v>1405.3551482117477</c:v>
                </c:pt>
                <c:pt idx="59">
                  <c:v>1337.7017665456797</c:v>
                </c:pt>
                <c:pt idx="60">
                  <c:v>1344.5137750973227</c:v>
                </c:pt>
                <c:pt idx="61">
                  <c:v>1356.3966985471279</c:v>
                </c:pt>
                <c:pt idx="62">
                  <c:v>1314.902091691873</c:v>
                </c:pt>
                <c:pt idx="63">
                  <c:v>1417.9763208993456</c:v>
                </c:pt>
                <c:pt idx="64">
                  <c:v>1391.2820696640315</c:v>
                </c:pt>
                <c:pt idx="65">
                  <c:v>1503.9613681386063</c:v>
                </c:pt>
                <c:pt idx="66">
                  <c:v>1515.7759058321826</c:v>
                </c:pt>
                <c:pt idx="67">
                  <c:v>1490.3638542457602</c:v>
                </c:pt>
                <c:pt idx="68">
                  <c:v>1508.2002465149817</c:v>
                </c:pt>
                <c:pt idx="69">
                  <c:v>1487.4746631721193</c:v>
                </c:pt>
                <c:pt idx="70">
                  <c:v>1510.2650586489642</c:v>
                </c:pt>
                <c:pt idx="71">
                  <c:v>1461.6381939783034</c:v>
                </c:pt>
                <c:pt idx="72">
                  <c:v>1476.874198532593</c:v>
                </c:pt>
                <c:pt idx="73">
                  <c:v>1477.0160424768628</c:v>
                </c:pt>
                <c:pt idx="74">
                  <c:v>1417.1765781150589</c:v>
                </c:pt>
                <c:pt idx="75">
                  <c:v>1515.8196107031022</c:v>
                </c:pt>
                <c:pt idx="76">
                  <c:v>1455.7769114700498</c:v>
                </c:pt>
                <c:pt idx="77">
                  <c:v>1522.7264705413386</c:v>
                </c:pt>
                <c:pt idx="78">
                  <c:v>1544.7587571870552</c:v>
                </c:pt>
                <c:pt idx="79">
                  <c:v>1572.3228849653935</c:v>
                </c:pt>
                <c:pt idx="80">
                  <c:v>1571.685496900649</c:v>
                </c:pt>
                <c:pt idx="81">
                  <c:v>1523.6525877867364</c:v>
                </c:pt>
                <c:pt idx="82">
                  <c:v>1553.7008295625453</c:v>
                </c:pt>
                <c:pt idx="83">
                  <c:v>1502.7005860794231</c:v>
                </c:pt>
                <c:pt idx="84">
                  <c:v>1475.8056245050627</c:v>
                </c:pt>
                <c:pt idx="85">
                  <c:v>1474.5654529890805</c:v>
                </c:pt>
                <c:pt idx="86">
                  <c:v>1398.45524303152</c:v>
                </c:pt>
                <c:pt idx="87">
                  <c:v>1526.0507420081824</c:v>
                </c:pt>
                <c:pt idx="88">
                  <c:v>1517.6155739657722</c:v>
                </c:pt>
                <c:pt idx="89">
                  <c:v>1615.6893389074892</c:v>
                </c:pt>
                <c:pt idx="90">
                  <c:v>1572.6074672229438</c:v>
                </c:pt>
                <c:pt idx="91">
                  <c:v>1586.3340797449259</c:v>
                </c:pt>
                <c:pt idx="92">
                  <c:v>1577.7801251298379</c:v>
                </c:pt>
                <c:pt idx="93">
                  <c:v>1574.6597006176901</c:v>
                </c:pt>
                <c:pt idx="94">
                  <c:v>1601.1574390324329</c:v>
                </c:pt>
                <c:pt idx="95">
                  <c:v>1557.4555241592523</c:v>
                </c:pt>
                <c:pt idx="96">
                  <c:v>1553.8565637439847</c:v>
                </c:pt>
                <c:pt idx="97">
                  <c:v>1546.3659176175825</c:v>
                </c:pt>
                <c:pt idx="98">
                  <c:v>1473.8126583538838</c:v>
                </c:pt>
                <c:pt idx="99">
                  <c:v>1548.539275808396</c:v>
                </c:pt>
                <c:pt idx="100">
                  <c:v>1521.4882625379967</c:v>
                </c:pt>
                <c:pt idx="101">
                  <c:v>1632.5771835370761</c:v>
                </c:pt>
                <c:pt idx="102">
                  <c:v>1590.6004751709872</c:v>
                </c:pt>
                <c:pt idx="103">
                  <c:v>1625.2515290056876</c:v>
                </c:pt>
                <c:pt idx="104">
                  <c:v>1633.0448290700442</c:v>
                </c:pt>
                <c:pt idx="105">
                  <c:v>1598.1617964751965</c:v>
                </c:pt>
                <c:pt idx="106">
                  <c:v>1610.2995489874725</c:v>
                </c:pt>
                <c:pt idx="107">
                  <c:v>1567.1035597939504</c:v>
                </c:pt>
                <c:pt idx="108">
                  <c:v>1597.1475609382044</c:v>
                </c:pt>
                <c:pt idx="109">
                  <c:v>1572.1609761283323</c:v>
                </c:pt>
                <c:pt idx="110">
                  <c:v>1530.2542963922072</c:v>
                </c:pt>
                <c:pt idx="111">
                  <c:v>1640.3536518065969</c:v>
                </c:pt>
                <c:pt idx="112">
                  <c:v>1614.504173951909</c:v>
                </c:pt>
                <c:pt idx="113">
                  <c:v>1701.1111826911788</c:v>
                </c:pt>
                <c:pt idx="114">
                  <c:v>1673.8289696420152</c:v>
                </c:pt>
                <c:pt idx="115">
                  <c:v>1697.6178188848332</c:v>
                </c:pt>
                <c:pt idx="116">
                  <c:v>1707.2432299854345</c:v>
                </c:pt>
                <c:pt idx="117">
                  <c:v>1646.5312288352272</c:v>
                </c:pt>
                <c:pt idx="118">
                  <c:v>1715.3528427660492</c:v>
                </c:pt>
                <c:pt idx="119">
                  <c:v>1639.0781470499001</c:v>
                </c:pt>
                <c:pt idx="120">
                  <c:v>1640.2084133185426</c:v>
                </c:pt>
                <c:pt idx="121">
                  <c:v>1627.1188133701501</c:v>
                </c:pt>
                <c:pt idx="122">
                  <c:v>1567.1173631831034</c:v>
                </c:pt>
                <c:pt idx="123">
                  <c:v>1706.2814353907183</c:v>
                </c:pt>
                <c:pt idx="124">
                  <c:v>1684.0319911548347</c:v>
                </c:pt>
                <c:pt idx="125">
                  <c:v>1720.8156265488421</c:v>
                </c:pt>
                <c:pt idx="126">
                  <c:v>1692.1511123702455</c:v>
                </c:pt>
                <c:pt idx="127">
                  <c:v>1732.0806360001957</c:v>
                </c:pt>
                <c:pt idx="128">
                  <c:v>1712.738182498618</c:v>
                </c:pt>
                <c:pt idx="129">
                  <c:v>1691.363299071229</c:v>
                </c:pt>
                <c:pt idx="130">
                  <c:v>1702.8688930361368</c:v>
                </c:pt>
                <c:pt idx="131">
                  <c:v>1636.4396956851651</c:v>
                </c:pt>
                <c:pt idx="132">
                  <c:v>1693.8237308055409</c:v>
                </c:pt>
                <c:pt idx="133">
                  <c:v>1633.4612764643871</c:v>
                </c:pt>
                <c:pt idx="134">
                  <c:v>1574.2816895423093</c:v>
                </c:pt>
                <c:pt idx="135">
                  <c:v>1694.6335557404182</c:v>
                </c:pt>
                <c:pt idx="136">
                  <c:v>1661.569157036372</c:v>
                </c:pt>
                <c:pt idx="137">
                  <c:v>1692.9751972284525</c:v>
                </c:pt>
                <c:pt idx="138">
                  <c:v>1706.9013978569128</c:v>
                </c:pt>
                <c:pt idx="139">
                  <c:v>1771.8901517244392</c:v>
                </c:pt>
                <c:pt idx="140">
                  <c:v>1764.7843536210391</c:v>
                </c:pt>
                <c:pt idx="141">
                  <c:v>1729.359717421059</c:v>
                </c:pt>
                <c:pt idx="142">
                  <c:v>1752.193346567298</c:v>
                </c:pt>
                <c:pt idx="143">
                  <c:v>1723.5148138202787</c:v>
                </c:pt>
                <c:pt idx="144">
                  <c:v>1767.8145311010114</c:v>
                </c:pt>
                <c:pt idx="145">
                  <c:v>1753.7925551830176</c:v>
                </c:pt>
                <c:pt idx="146">
                  <c:v>1680.9514584844405</c:v>
                </c:pt>
                <c:pt idx="147">
                  <c:v>1784.9214286021631</c:v>
                </c:pt>
                <c:pt idx="148">
                  <c:v>1719.4942927793927</c:v>
                </c:pt>
                <c:pt idx="149">
                  <c:v>1779.7947114792455</c:v>
                </c:pt>
                <c:pt idx="150">
                  <c:v>1751.8139364512983</c:v>
                </c:pt>
                <c:pt idx="151">
                  <c:v>1805.9454833205305</c:v>
                </c:pt>
                <c:pt idx="152">
                  <c:v>1788.5056672874982</c:v>
                </c:pt>
                <c:pt idx="153">
                  <c:v>1760.6640364986661</c:v>
                </c:pt>
                <c:pt idx="154">
                  <c:v>1766.6382504545688</c:v>
                </c:pt>
                <c:pt idx="155">
                  <c:v>1717.0406999467327</c:v>
                </c:pt>
              </c:numCache>
            </c:numRef>
          </c:yVal>
          <c:smooth val="0"/>
          <c:extLst>
            <c:ext xmlns:c16="http://schemas.microsoft.com/office/drawing/2014/chart" uri="{C3380CC4-5D6E-409C-BE32-E72D297353CC}">
              <c16:uniqueId val="{00000001-86D2-43D5-BDE4-BEDDA32CDB53}"/>
            </c:ext>
          </c:extLst>
        </c:ser>
        <c:dLbls>
          <c:showLegendKey val="0"/>
          <c:showVal val="0"/>
          <c:showCatName val="0"/>
          <c:showSerName val="0"/>
          <c:showPercent val="0"/>
          <c:showBubbleSize val="0"/>
        </c:dLbls>
        <c:axId val="1235938943"/>
        <c:axId val="1235940623"/>
      </c:scatterChart>
      <c:valAx>
        <c:axId val="1235938943"/>
        <c:scaling>
          <c:orientation val="minMax"/>
          <c:max val="160"/>
          <c:min val="0"/>
        </c:scaling>
        <c:delete val="0"/>
        <c:axPos val="b"/>
        <c:title>
          <c:tx>
            <c:rich>
              <a:bodyPr/>
              <a:lstStyle/>
              <a:p>
                <a:pPr>
                  <a:defRPr sz="900" b="1">
                    <a:latin typeface="Arial"/>
                    <a:ea typeface="Arial"/>
                    <a:cs typeface="Arial"/>
                  </a:defRPr>
                </a:pPr>
                <a:r>
                  <a:rPr lang="en-US"/>
                  <a:t>Index</a:t>
                </a:r>
              </a:p>
            </c:rich>
          </c:tx>
          <c:overlay val="0"/>
        </c:title>
        <c:numFmt formatCode="General" sourceLinked="0"/>
        <c:majorTickMark val="cross"/>
        <c:minorTickMark val="none"/>
        <c:tickLblPos val="nextTo"/>
        <c:spPr>
          <a:ln>
            <a:solidFill>
              <a:srgbClr val="000000"/>
            </a:solidFill>
            <a:prstDash val="solid"/>
          </a:ln>
        </c:spPr>
        <c:txPr>
          <a:bodyPr/>
          <a:lstStyle/>
          <a:p>
            <a:pPr>
              <a:defRPr sz="800"/>
            </a:pPr>
            <a:endParaRPr lang="en-US"/>
          </a:p>
        </c:txPr>
        <c:crossAx val="1235940623"/>
        <c:crosses val="autoZero"/>
        <c:crossBetween val="midCat"/>
      </c:valAx>
      <c:valAx>
        <c:axId val="1235940623"/>
        <c:scaling>
          <c:orientation val="minMax"/>
          <c:max val="1900"/>
          <c:min val="1100"/>
        </c:scaling>
        <c:delete val="0"/>
        <c:axPos val="l"/>
        <c:title>
          <c:tx>
            <c:rich>
              <a:bodyPr/>
              <a:lstStyle/>
              <a:p>
                <a:pPr>
                  <a:defRPr sz="900" b="1">
                    <a:latin typeface="Arial"/>
                    <a:ea typeface="Arial"/>
                    <a:cs typeface="Arial"/>
                  </a:defRPr>
                </a:pPr>
                <a:r>
                  <a:rPr lang="en-US"/>
                  <a:t>Industry related</a:t>
                </a:r>
              </a:p>
            </c:rich>
          </c:tx>
          <c:overlay val="0"/>
        </c:title>
        <c:numFmt formatCode="General" sourceLinked="0"/>
        <c:majorTickMark val="cross"/>
        <c:minorTickMark val="none"/>
        <c:tickLblPos val="nextTo"/>
        <c:spPr>
          <a:ln>
            <a:solidFill>
              <a:srgbClr val="000000"/>
            </a:solidFill>
            <a:prstDash val="solid"/>
          </a:ln>
        </c:spPr>
        <c:txPr>
          <a:bodyPr/>
          <a:lstStyle/>
          <a:p>
            <a:pPr>
              <a:defRPr sz="800"/>
            </a:pPr>
            <a:endParaRPr lang="en-US"/>
          </a:p>
        </c:txPr>
        <c:crossAx val="1235938943"/>
        <c:crosses val="autoZero"/>
        <c:crossBetween val="midCat"/>
      </c:valAx>
      <c:spPr>
        <a:ln>
          <a:solidFill>
            <a:srgbClr val="808080"/>
          </a:solidFill>
          <a:prstDash val="solid"/>
        </a:ln>
      </c:spPr>
    </c:plotArea>
    <c:legend>
      <c:legendPos val="b"/>
      <c:layout>
        <c:manualLayout>
          <c:xMode val="edge"/>
          <c:yMode val="edge"/>
          <c:x val="0.30587478920987871"/>
          <c:y val="0.81784493603808206"/>
          <c:w val="0.53639140532320628"/>
          <c:h val="7.0176298662709025E-2"/>
        </c:manualLayout>
      </c:layout>
      <c:overlay val="0"/>
      <c:spPr>
        <a:ln w="12700">
          <a:solidFill>
            <a:srgbClr val="000000"/>
          </a:solidFill>
          <a:prstDash val="solid"/>
        </a:ln>
      </c:spPr>
      <c:txPr>
        <a:bodyPr/>
        <a:lstStyle/>
        <a:p>
          <a:pPr>
            <a:defRPr sz="800" b="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prstDash val="solid"/>
    </a:ln>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SG" sz="1200" b="1" baseline="0" dirty="0"/>
              <a:t>Decomposition (Service Related)</a:t>
            </a:r>
            <a:endParaRPr lang="en-SG" sz="1200" b="1"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'[Electricity Consumption Final Submission(5550).xlsm]2.2.Service Consumption Pred'!$D$3</c:f>
              <c:strCache>
                <c:ptCount val="1"/>
                <c:pt idx="0">
                  <c:v>Service related</c:v>
                </c:pt>
              </c:strCache>
            </c:strRef>
          </c:tx>
          <c:spPr>
            <a:ln w="28575" cap="rnd">
              <a:solidFill>
                <a:schemeClr val="accent1"/>
              </a:solidFill>
              <a:round/>
            </a:ln>
            <a:effectLst/>
          </c:spPr>
          <c:marker>
            <c:symbol val="none"/>
          </c:marker>
          <c:cat>
            <c:multiLvlStrRef>
              <c:f>'[Electricity Consumption Final Submission(5550).xlsm]2.2.Service Consumption Pred'!$B$4:$C$159</c:f>
              <c:multiLvlStrCache>
                <c:ptCount val="156"/>
                <c:lvl>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pt idx="12">
                    <c:v>January</c:v>
                  </c:pt>
                  <c:pt idx="13">
                    <c:v>February</c:v>
                  </c:pt>
                  <c:pt idx="14">
                    <c:v>March</c:v>
                  </c:pt>
                  <c:pt idx="15">
                    <c:v>April</c:v>
                  </c:pt>
                  <c:pt idx="16">
                    <c:v>May</c:v>
                  </c:pt>
                  <c:pt idx="17">
                    <c:v>June</c:v>
                  </c:pt>
                  <c:pt idx="18">
                    <c:v>July</c:v>
                  </c:pt>
                  <c:pt idx="19">
                    <c:v>August</c:v>
                  </c:pt>
                  <c:pt idx="20">
                    <c:v>September</c:v>
                  </c:pt>
                  <c:pt idx="21">
                    <c:v>October</c:v>
                  </c:pt>
                  <c:pt idx="22">
                    <c:v>November</c:v>
                  </c:pt>
                  <c:pt idx="23">
                    <c:v>December</c:v>
                  </c:pt>
                  <c:pt idx="24">
                    <c:v>January</c:v>
                  </c:pt>
                  <c:pt idx="25">
                    <c:v>February</c:v>
                  </c:pt>
                  <c:pt idx="26">
                    <c:v>March</c:v>
                  </c:pt>
                  <c:pt idx="27">
                    <c:v>April</c:v>
                  </c:pt>
                  <c:pt idx="28">
                    <c:v>May</c:v>
                  </c:pt>
                  <c:pt idx="29">
                    <c:v>June</c:v>
                  </c:pt>
                  <c:pt idx="30">
                    <c:v>July</c:v>
                  </c:pt>
                  <c:pt idx="31">
                    <c:v>August</c:v>
                  </c:pt>
                  <c:pt idx="32">
                    <c:v>September</c:v>
                  </c:pt>
                  <c:pt idx="33">
                    <c:v>October</c:v>
                  </c:pt>
                  <c:pt idx="34">
                    <c:v>November</c:v>
                  </c:pt>
                  <c:pt idx="35">
                    <c:v>December</c:v>
                  </c:pt>
                  <c:pt idx="36">
                    <c:v>January</c:v>
                  </c:pt>
                  <c:pt idx="37">
                    <c:v>February</c:v>
                  </c:pt>
                  <c:pt idx="38">
                    <c:v>March</c:v>
                  </c:pt>
                  <c:pt idx="39">
                    <c:v>April</c:v>
                  </c:pt>
                  <c:pt idx="40">
                    <c:v>May</c:v>
                  </c:pt>
                  <c:pt idx="41">
                    <c:v>June</c:v>
                  </c:pt>
                  <c:pt idx="42">
                    <c:v>July</c:v>
                  </c:pt>
                  <c:pt idx="43">
                    <c:v>August</c:v>
                  </c:pt>
                  <c:pt idx="44">
                    <c:v>September</c:v>
                  </c:pt>
                  <c:pt idx="45">
                    <c:v>October</c:v>
                  </c:pt>
                  <c:pt idx="46">
                    <c:v>November</c:v>
                  </c:pt>
                  <c:pt idx="47">
                    <c:v>December</c:v>
                  </c:pt>
                  <c:pt idx="48">
                    <c:v>January</c:v>
                  </c:pt>
                  <c:pt idx="49">
                    <c:v>February</c:v>
                  </c:pt>
                  <c:pt idx="50">
                    <c:v>March</c:v>
                  </c:pt>
                  <c:pt idx="51">
                    <c:v>April</c:v>
                  </c:pt>
                  <c:pt idx="52">
                    <c:v>May</c:v>
                  </c:pt>
                  <c:pt idx="53">
                    <c:v>June</c:v>
                  </c:pt>
                  <c:pt idx="54">
                    <c:v>July</c:v>
                  </c:pt>
                  <c:pt idx="55">
                    <c:v>August</c:v>
                  </c:pt>
                  <c:pt idx="56">
                    <c:v>September</c:v>
                  </c:pt>
                  <c:pt idx="57">
                    <c:v>October</c:v>
                  </c:pt>
                  <c:pt idx="58">
                    <c:v>November</c:v>
                  </c:pt>
                  <c:pt idx="59">
                    <c:v>December</c:v>
                  </c:pt>
                  <c:pt idx="60">
                    <c:v>January</c:v>
                  </c:pt>
                  <c:pt idx="61">
                    <c:v>February</c:v>
                  </c:pt>
                  <c:pt idx="62">
                    <c:v>March</c:v>
                  </c:pt>
                  <c:pt idx="63">
                    <c:v>April</c:v>
                  </c:pt>
                  <c:pt idx="64">
                    <c:v>May</c:v>
                  </c:pt>
                  <c:pt idx="65">
                    <c:v>June</c:v>
                  </c:pt>
                  <c:pt idx="66">
                    <c:v>July</c:v>
                  </c:pt>
                  <c:pt idx="67">
                    <c:v>August</c:v>
                  </c:pt>
                  <c:pt idx="68">
                    <c:v>September</c:v>
                  </c:pt>
                  <c:pt idx="69">
                    <c:v>October</c:v>
                  </c:pt>
                  <c:pt idx="70">
                    <c:v>November</c:v>
                  </c:pt>
                  <c:pt idx="71">
                    <c:v>December</c:v>
                  </c:pt>
                  <c:pt idx="72">
                    <c:v>January</c:v>
                  </c:pt>
                  <c:pt idx="73">
                    <c:v>February</c:v>
                  </c:pt>
                  <c:pt idx="74">
                    <c:v>March</c:v>
                  </c:pt>
                  <c:pt idx="75">
                    <c:v>April</c:v>
                  </c:pt>
                  <c:pt idx="76">
                    <c:v>May</c:v>
                  </c:pt>
                  <c:pt idx="77">
                    <c:v>June</c:v>
                  </c:pt>
                  <c:pt idx="78">
                    <c:v>July</c:v>
                  </c:pt>
                  <c:pt idx="79">
                    <c:v>August</c:v>
                  </c:pt>
                  <c:pt idx="80">
                    <c:v>September</c:v>
                  </c:pt>
                  <c:pt idx="81">
                    <c:v>October</c:v>
                  </c:pt>
                  <c:pt idx="82">
                    <c:v>November</c:v>
                  </c:pt>
                  <c:pt idx="83">
                    <c:v>December</c:v>
                  </c:pt>
                  <c:pt idx="84">
                    <c:v>January</c:v>
                  </c:pt>
                  <c:pt idx="85">
                    <c:v>February</c:v>
                  </c:pt>
                  <c:pt idx="86">
                    <c:v>March</c:v>
                  </c:pt>
                  <c:pt idx="87">
                    <c:v>April</c:v>
                  </c:pt>
                  <c:pt idx="88">
                    <c:v>May</c:v>
                  </c:pt>
                  <c:pt idx="89">
                    <c:v>June</c:v>
                  </c:pt>
                  <c:pt idx="90">
                    <c:v>July</c:v>
                  </c:pt>
                  <c:pt idx="91">
                    <c:v>August</c:v>
                  </c:pt>
                  <c:pt idx="92">
                    <c:v>September</c:v>
                  </c:pt>
                  <c:pt idx="93">
                    <c:v>October</c:v>
                  </c:pt>
                  <c:pt idx="94">
                    <c:v>November</c:v>
                  </c:pt>
                  <c:pt idx="95">
                    <c:v>December</c:v>
                  </c:pt>
                  <c:pt idx="96">
                    <c:v>January</c:v>
                  </c:pt>
                  <c:pt idx="97">
                    <c:v>February</c:v>
                  </c:pt>
                  <c:pt idx="98">
                    <c:v>March</c:v>
                  </c:pt>
                  <c:pt idx="99">
                    <c:v>April</c:v>
                  </c:pt>
                  <c:pt idx="100">
                    <c:v>May</c:v>
                  </c:pt>
                  <c:pt idx="101">
                    <c:v>June</c:v>
                  </c:pt>
                  <c:pt idx="102">
                    <c:v>July</c:v>
                  </c:pt>
                  <c:pt idx="103">
                    <c:v>August</c:v>
                  </c:pt>
                  <c:pt idx="104">
                    <c:v>September</c:v>
                  </c:pt>
                  <c:pt idx="105">
                    <c:v>October</c:v>
                  </c:pt>
                  <c:pt idx="106">
                    <c:v>November</c:v>
                  </c:pt>
                  <c:pt idx="107">
                    <c:v>December</c:v>
                  </c:pt>
                  <c:pt idx="108">
                    <c:v>January</c:v>
                  </c:pt>
                  <c:pt idx="109">
                    <c:v>February</c:v>
                  </c:pt>
                  <c:pt idx="110">
                    <c:v>March</c:v>
                  </c:pt>
                  <c:pt idx="111">
                    <c:v>April</c:v>
                  </c:pt>
                  <c:pt idx="112">
                    <c:v>May</c:v>
                  </c:pt>
                  <c:pt idx="113">
                    <c:v>June</c:v>
                  </c:pt>
                  <c:pt idx="114">
                    <c:v>July</c:v>
                  </c:pt>
                  <c:pt idx="115">
                    <c:v>August</c:v>
                  </c:pt>
                  <c:pt idx="116">
                    <c:v>September</c:v>
                  </c:pt>
                  <c:pt idx="117">
                    <c:v>October</c:v>
                  </c:pt>
                  <c:pt idx="118">
                    <c:v>November</c:v>
                  </c:pt>
                  <c:pt idx="119">
                    <c:v>December</c:v>
                  </c:pt>
                  <c:pt idx="120">
                    <c:v>January</c:v>
                  </c:pt>
                  <c:pt idx="121">
                    <c:v>February</c:v>
                  </c:pt>
                  <c:pt idx="122">
                    <c:v>March</c:v>
                  </c:pt>
                  <c:pt idx="123">
                    <c:v>April</c:v>
                  </c:pt>
                  <c:pt idx="124">
                    <c:v>May</c:v>
                  </c:pt>
                  <c:pt idx="125">
                    <c:v>June</c:v>
                  </c:pt>
                  <c:pt idx="126">
                    <c:v>July</c:v>
                  </c:pt>
                  <c:pt idx="127">
                    <c:v>August</c:v>
                  </c:pt>
                  <c:pt idx="128">
                    <c:v>September</c:v>
                  </c:pt>
                  <c:pt idx="129">
                    <c:v>October</c:v>
                  </c:pt>
                  <c:pt idx="130">
                    <c:v>November</c:v>
                  </c:pt>
                  <c:pt idx="131">
                    <c:v>December</c:v>
                  </c:pt>
                  <c:pt idx="132">
                    <c:v>January</c:v>
                  </c:pt>
                  <c:pt idx="133">
                    <c:v>February</c:v>
                  </c:pt>
                  <c:pt idx="134">
                    <c:v>March</c:v>
                  </c:pt>
                  <c:pt idx="135">
                    <c:v>April</c:v>
                  </c:pt>
                  <c:pt idx="136">
                    <c:v>May</c:v>
                  </c:pt>
                  <c:pt idx="137">
                    <c:v>June</c:v>
                  </c:pt>
                  <c:pt idx="138">
                    <c:v>July</c:v>
                  </c:pt>
                  <c:pt idx="139">
                    <c:v>August</c:v>
                  </c:pt>
                  <c:pt idx="140">
                    <c:v>September</c:v>
                  </c:pt>
                  <c:pt idx="141">
                    <c:v>October</c:v>
                  </c:pt>
                  <c:pt idx="142">
                    <c:v>November</c:v>
                  </c:pt>
                  <c:pt idx="143">
                    <c:v>December</c:v>
                  </c:pt>
                  <c:pt idx="144">
                    <c:v>January</c:v>
                  </c:pt>
                  <c:pt idx="145">
                    <c:v>February</c:v>
                  </c:pt>
                  <c:pt idx="146">
                    <c:v>March</c:v>
                  </c:pt>
                  <c:pt idx="147">
                    <c:v>April</c:v>
                  </c:pt>
                  <c:pt idx="148">
                    <c:v>May</c:v>
                  </c:pt>
                  <c:pt idx="149">
                    <c:v>June</c:v>
                  </c:pt>
                  <c:pt idx="150">
                    <c:v>July</c:v>
                  </c:pt>
                  <c:pt idx="151">
                    <c:v>August</c:v>
                  </c:pt>
                  <c:pt idx="152">
                    <c:v>September</c:v>
                  </c:pt>
                  <c:pt idx="153">
                    <c:v>October</c:v>
                  </c:pt>
                  <c:pt idx="154">
                    <c:v>November</c:v>
                  </c:pt>
                  <c:pt idx="155">
                    <c:v>December</c:v>
                  </c:pt>
                </c:lvl>
                <c:lvl>
                  <c:pt idx="0">
                    <c:v>2005</c:v>
                  </c:pt>
                  <c:pt idx="12">
                    <c:v>2006</c:v>
                  </c:pt>
                  <c:pt idx="24">
                    <c:v>2007</c:v>
                  </c:pt>
                  <c:pt idx="36">
                    <c:v>2008</c:v>
                  </c:pt>
                  <c:pt idx="48">
                    <c:v>2009</c:v>
                  </c:pt>
                  <c:pt idx="60">
                    <c:v>2010</c:v>
                  </c:pt>
                  <c:pt idx="72">
                    <c:v>2011</c:v>
                  </c:pt>
                  <c:pt idx="84">
                    <c:v>2012</c:v>
                  </c:pt>
                  <c:pt idx="96">
                    <c:v>2013</c:v>
                  </c:pt>
                  <c:pt idx="108">
                    <c:v>2014</c:v>
                  </c:pt>
                  <c:pt idx="120">
                    <c:v>2015</c:v>
                  </c:pt>
                  <c:pt idx="132">
                    <c:v>2016</c:v>
                  </c:pt>
                  <c:pt idx="144">
                    <c:v>2017</c:v>
                  </c:pt>
                </c:lvl>
              </c:multiLvlStrCache>
            </c:multiLvlStrRef>
          </c:cat>
          <c:val>
            <c:numRef>
              <c:f>'[Electricity Consumption Final Submission(5550).xlsm]2.2.Service Consumption Pred'!$D$4:$D$159</c:f>
              <c:numCache>
                <c:formatCode>General</c:formatCode>
                <c:ptCount val="156"/>
                <c:pt idx="0">
                  <c:v>1023.2</c:v>
                </c:pt>
                <c:pt idx="1">
                  <c:v>1036.2</c:v>
                </c:pt>
                <c:pt idx="2">
                  <c:v>1022.1</c:v>
                </c:pt>
                <c:pt idx="3">
                  <c:v>1050.0999999999999</c:v>
                </c:pt>
                <c:pt idx="4">
                  <c:v>1105.3</c:v>
                </c:pt>
                <c:pt idx="5">
                  <c:v>1157.3</c:v>
                </c:pt>
                <c:pt idx="6">
                  <c:v>1064.9000000000001</c:v>
                </c:pt>
                <c:pt idx="7">
                  <c:v>1155.9000000000001</c:v>
                </c:pt>
                <c:pt idx="8">
                  <c:v>1140.3</c:v>
                </c:pt>
                <c:pt idx="9">
                  <c:v>1098.8</c:v>
                </c:pt>
                <c:pt idx="10">
                  <c:v>1163.2</c:v>
                </c:pt>
                <c:pt idx="11">
                  <c:v>1058.3</c:v>
                </c:pt>
                <c:pt idx="12">
                  <c:v>1096</c:v>
                </c:pt>
                <c:pt idx="13">
                  <c:v>1079.8</c:v>
                </c:pt>
                <c:pt idx="14">
                  <c:v>1098.9000000000001</c:v>
                </c:pt>
                <c:pt idx="15">
                  <c:v>1102.0999999999999</c:v>
                </c:pt>
                <c:pt idx="16">
                  <c:v>1174</c:v>
                </c:pt>
                <c:pt idx="17">
                  <c:v>1171</c:v>
                </c:pt>
                <c:pt idx="18">
                  <c:v>1118.0999999999999</c:v>
                </c:pt>
                <c:pt idx="19">
                  <c:v>1239.0999999999999</c:v>
                </c:pt>
                <c:pt idx="20">
                  <c:v>1164.4000000000001</c:v>
                </c:pt>
                <c:pt idx="21">
                  <c:v>1180.2</c:v>
                </c:pt>
                <c:pt idx="22">
                  <c:v>1231.5999999999999</c:v>
                </c:pt>
                <c:pt idx="23">
                  <c:v>1130.5</c:v>
                </c:pt>
                <c:pt idx="24">
                  <c:v>1202.5999999999999</c:v>
                </c:pt>
                <c:pt idx="25">
                  <c:v>1098.3</c:v>
                </c:pt>
                <c:pt idx="26">
                  <c:v>1182.4000000000001</c:v>
                </c:pt>
                <c:pt idx="27">
                  <c:v>1180.9000000000001</c:v>
                </c:pt>
                <c:pt idx="28">
                  <c:v>1251.2</c:v>
                </c:pt>
                <c:pt idx="29">
                  <c:v>1212.5999999999999</c:v>
                </c:pt>
                <c:pt idx="30">
                  <c:v>1225.2</c:v>
                </c:pt>
                <c:pt idx="31">
                  <c:v>1268.2</c:v>
                </c:pt>
                <c:pt idx="32">
                  <c:v>1182.2</c:v>
                </c:pt>
                <c:pt idx="33">
                  <c:v>1253.5</c:v>
                </c:pt>
                <c:pt idx="34">
                  <c:v>1271.4000000000001</c:v>
                </c:pt>
                <c:pt idx="35">
                  <c:v>1192.0999999999999</c:v>
                </c:pt>
                <c:pt idx="36">
                  <c:v>1248.7</c:v>
                </c:pt>
                <c:pt idx="37">
                  <c:v>1217.0999999999999</c:v>
                </c:pt>
                <c:pt idx="38">
                  <c:v>1163.0999999999999</c:v>
                </c:pt>
                <c:pt idx="39">
                  <c:v>1281.4000000000001</c:v>
                </c:pt>
                <c:pt idx="40">
                  <c:v>1249.0999999999999</c:v>
                </c:pt>
                <c:pt idx="41">
                  <c:v>1311.2</c:v>
                </c:pt>
                <c:pt idx="42">
                  <c:v>1298.7</c:v>
                </c:pt>
                <c:pt idx="43">
                  <c:v>1190.2</c:v>
                </c:pt>
                <c:pt idx="44">
                  <c:v>1298.5999999999999</c:v>
                </c:pt>
                <c:pt idx="45">
                  <c:v>1282.5999999999999</c:v>
                </c:pt>
                <c:pt idx="46">
                  <c:v>1218.4000000000001</c:v>
                </c:pt>
                <c:pt idx="47">
                  <c:v>1245.8</c:v>
                </c:pt>
                <c:pt idx="48">
                  <c:v>1169.5</c:v>
                </c:pt>
                <c:pt idx="49">
                  <c:v>1190.2</c:v>
                </c:pt>
                <c:pt idx="50">
                  <c:v>1188.3</c:v>
                </c:pt>
                <c:pt idx="51">
                  <c:v>1211.7</c:v>
                </c:pt>
                <c:pt idx="52">
                  <c:v>1207.2</c:v>
                </c:pt>
                <c:pt idx="53">
                  <c:v>1315.3</c:v>
                </c:pt>
                <c:pt idx="54">
                  <c:v>1304.7</c:v>
                </c:pt>
                <c:pt idx="55">
                  <c:v>1241.4000000000001</c:v>
                </c:pt>
                <c:pt idx="56">
                  <c:v>1241.8</c:v>
                </c:pt>
                <c:pt idx="57">
                  <c:v>1277.5</c:v>
                </c:pt>
                <c:pt idx="58">
                  <c:v>1222.7</c:v>
                </c:pt>
                <c:pt idx="59">
                  <c:v>1229.7</c:v>
                </c:pt>
                <c:pt idx="60">
                  <c:v>1161.7</c:v>
                </c:pt>
                <c:pt idx="61">
                  <c:v>1180</c:v>
                </c:pt>
                <c:pt idx="62">
                  <c:v>1345.4</c:v>
                </c:pt>
                <c:pt idx="63">
                  <c:v>1308.8</c:v>
                </c:pt>
                <c:pt idx="64">
                  <c:v>1235</c:v>
                </c:pt>
                <c:pt idx="65">
                  <c:v>1373.2</c:v>
                </c:pt>
                <c:pt idx="66">
                  <c:v>1317.3</c:v>
                </c:pt>
                <c:pt idx="67">
                  <c:v>1308.3</c:v>
                </c:pt>
                <c:pt idx="68">
                  <c:v>1287.3</c:v>
                </c:pt>
                <c:pt idx="69">
                  <c:v>1278.3</c:v>
                </c:pt>
                <c:pt idx="70">
                  <c:v>1299.2</c:v>
                </c:pt>
                <c:pt idx="71">
                  <c:v>1375.3</c:v>
                </c:pt>
                <c:pt idx="72">
                  <c:v>1266.4000000000001</c:v>
                </c:pt>
                <c:pt idx="73">
                  <c:v>1253.8</c:v>
                </c:pt>
                <c:pt idx="74">
                  <c:v>1261.5</c:v>
                </c:pt>
                <c:pt idx="75">
                  <c:v>1283.4000000000001</c:v>
                </c:pt>
                <c:pt idx="76">
                  <c:v>1314.3</c:v>
                </c:pt>
                <c:pt idx="77">
                  <c:v>1405.6</c:v>
                </c:pt>
                <c:pt idx="78">
                  <c:v>1300.5999999999999</c:v>
                </c:pt>
                <c:pt idx="79">
                  <c:v>1440.5</c:v>
                </c:pt>
                <c:pt idx="80">
                  <c:v>1361.9</c:v>
                </c:pt>
                <c:pt idx="81">
                  <c:v>1299.7</c:v>
                </c:pt>
                <c:pt idx="82">
                  <c:v>1386.2</c:v>
                </c:pt>
                <c:pt idx="83">
                  <c:v>1302.5</c:v>
                </c:pt>
                <c:pt idx="84">
                  <c:v>1202.5999999999999</c:v>
                </c:pt>
                <c:pt idx="85">
                  <c:v>1344.4</c:v>
                </c:pt>
                <c:pt idx="86">
                  <c:v>1291.5</c:v>
                </c:pt>
                <c:pt idx="87">
                  <c:v>1391.3</c:v>
                </c:pt>
                <c:pt idx="88">
                  <c:v>1388.1</c:v>
                </c:pt>
                <c:pt idx="89">
                  <c:v>1391.2</c:v>
                </c:pt>
                <c:pt idx="90">
                  <c:v>1375.8</c:v>
                </c:pt>
                <c:pt idx="91">
                  <c:v>1443.2</c:v>
                </c:pt>
                <c:pt idx="92">
                  <c:v>1401.3</c:v>
                </c:pt>
                <c:pt idx="93">
                  <c:v>1378.7</c:v>
                </c:pt>
                <c:pt idx="94">
                  <c:v>1378.8</c:v>
                </c:pt>
                <c:pt idx="95">
                  <c:v>1378.9</c:v>
                </c:pt>
                <c:pt idx="96">
                  <c:v>1383.3</c:v>
                </c:pt>
                <c:pt idx="97">
                  <c:v>1283.3</c:v>
                </c:pt>
                <c:pt idx="98">
                  <c:v>1291.0999999999999</c:v>
                </c:pt>
                <c:pt idx="99">
                  <c:v>1406.5</c:v>
                </c:pt>
                <c:pt idx="100">
                  <c:v>1400.9</c:v>
                </c:pt>
                <c:pt idx="101">
                  <c:v>1412.7</c:v>
                </c:pt>
                <c:pt idx="102">
                  <c:v>1466.6</c:v>
                </c:pt>
                <c:pt idx="103">
                  <c:v>1423.7</c:v>
                </c:pt>
                <c:pt idx="104">
                  <c:v>1411.2</c:v>
                </c:pt>
                <c:pt idx="105">
                  <c:v>1411</c:v>
                </c:pt>
                <c:pt idx="106">
                  <c:v>1447.4</c:v>
                </c:pt>
                <c:pt idx="107">
                  <c:v>1381.1</c:v>
                </c:pt>
                <c:pt idx="108">
                  <c:v>1354</c:v>
                </c:pt>
                <c:pt idx="109">
                  <c:v>1370.3</c:v>
                </c:pt>
                <c:pt idx="110">
                  <c:v>1316.5</c:v>
                </c:pt>
                <c:pt idx="111">
                  <c:v>1416.3</c:v>
                </c:pt>
                <c:pt idx="112">
                  <c:v>1416.9</c:v>
                </c:pt>
                <c:pt idx="113">
                  <c:v>1447.2</c:v>
                </c:pt>
                <c:pt idx="114">
                  <c:v>1451.6</c:v>
                </c:pt>
                <c:pt idx="115">
                  <c:v>1486.1</c:v>
                </c:pt>
                <c:pt idx="116">
                  <c:v>1447.1</c:v>
                </c:pt>
                <c:pt idx="117">
                  <c:v>1458</c:v>
                </c:pt>
                <c:pt idx="118">
                  <c:v>1457.4</c:v>
                </c:pt>
                <c:pt idx="119">
                  <c:v>1425.1</c:v>
                </c:pt>
                <c:pt idx="120">
                  <c:v>1412.2</c:v>
                </c:pt>
                <c:pt idx="121">
                  <c:v>1335.3</c:v>
                </c:pt>
                <c:pt idx="122">
                  <c:v>1386.4</c:v>
                </c:pt>
                <c:pt idx="123">
                  <c:v>1455.8</c:v>
                </c:pt>
                <c:pt idx="124">
                  <c:v>1467.5</c:v>
                </c:pt>
                <c:pt idx="125">
                  <c:v>1491.5</c:v>
                </c:pt>
                <c:pt idx="126">
                  <c:v>1475.4</c:v>
                </c:pt>
                <c:pt idx="127">
                  <c:v>1520.4</c:v>
                </c:pt>
                <c:pt idx="128">
                  <c:v>1486</c:v>
                </c:pt>
                <c:pt idx="129">
                  <c:v>1499.6</c:v>
                </c:pt>
                <c:pt idx="130">
                  <c:v>1506.2</c:v>
                </c:pt>
                <c:pt idx="131">
                  <c:v>1444.7</c:v>
                </c:pt>
                <c:pt idx="132">
                  <c:v>1419.1</c:v>
                </c:pt>
                <c:pt idx="133">
                  <c:v>1449</c:v>
                </c:pt>
                <c:pt idx="134">
                  <c:v>1383.4</c:v>
                </c:pt>
                <c:pt idx="135">
                  <c:v>1504.2</c:v>
                </c:pt>
                <c:pt idx="136">
                  <c:v>1490.3</c:v>
                </c:pt>
                <c:pt idx="137">
                  <c:v>1536.4</c:v>
                </c:pt>
                <c:pt idx="138">
                  <c:v>1449.7</c:v>
                </c:pt>
                <c:pt idx="139">
                  <c:v>1533.2</c:v>
                </c:pt>
                <c:pt idx="140">
                  <c:v>1464.3</c:v>
                </c:pt>
                <c:pt idx="141">
                  <c:v>1493.2</c:v>
                </c:pt>
                <c:pt idx="142">
                  <c:v>1504.4</c:v>
                </c:pt>
                <c:pt idx="143">
                  <c:v>1471</c:v>
                </c:pt>
                <c:pt idx="144">
                  <c:v>1459</c:v>
                </c:pt>
                <c:pt idx="145">
                  <c:v>1454.4</c:v>
                </c:pt>
                <c:pt idx="146">
                  <c:v>1441.8</c:v>
                </c:pt>
                <c:pt idx="147">
                  <c:v>1442.2</c:v>
                </c:pt>
                <c:pt idx="148">
                  <c:v>1523.6</c:v>
                </c:pt>
                <c:pt idx="149">
                  <c:v>1464.2</c:v>
                </c:pt>
                <c:pt idx="150">
                  <c:v>1507.1</c:v>
                </c:pt>
                <c:pt idx="151">
                  <c:v>1644.4</c:v>
                </c:pt>
                <c:pt idx="152">
                  <c:v>1527.1</c:v>
                </c:pt>
                <c:pt idx="153">
                  <c:v>1524</c:v>
                </c:pt>
                <c:pt idx="154">
                  <c:v>1561.6</c:v>
                </c:pt>
                <c:pt idx="155">
                  <c:v>1513.7</c:v>
                </c:pt>
              </c:numCache>
            </c:numRef>
          </c:val>
          <c:smooth val="0"/>
          <c:extLst>
            <c:ext xmlns:c16="http://schemas.microsoft.com/office/drawing/2014/chart" uri="{C3380CC4-5D6E-409C-BE32-E72D297353CC}">
              <c16:uniqueId val="{00000000-D560-4D1A-B2AF-C2292C98CEC6}"/>
            </c:ext>
          </c:extLst>
        </c:ser>
        <c:ser>
          <c:idx val="1"/>
          <c:order val="1"/>
          <c:tx>
            <c:strRef>
              <c:f>'[Electricity Consumption Final Submission(5550).xlsm]2.2.Service Consumption Pred'!$E$3</c:f>
              <c:strCache>
                <c:ptCount val="1"/>
                <c:pt idx="0">
                  <c:v>LT Forecast</c:v>
                </c:pt>
              </c:strCache>
            </c:strRef>
          </c:tx>
          <c:spPr>
            <a:ln w="28575" cap="rnd">
              <a:solidFill>
                <a:schemeClr val="accent2"/>
              </a:solidFill>
              <a:round/>
            </a:ln>
            <a:effectLst/>
          </c:spPr>
          <c:marker>
            <c:symbol val="none"/>
          </c:marker>
          <c:cat>
            <c:multiLvlStrRef>
              <c:f>'[Electricity Consumption Final Submission(5550).xlsm]2.2.Service Consumption Pred'!$B$4:$C$159</c:f>
              <c:multiLvlStrCache>
                <c:ptCount val="156"/>
                <c:lvl>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pt idx="12">
                    <c:v>January</c:v>
                  </c:pt>
                  <c:pt idx="13">
                    <c:v>February</c:v>
                  </c:pt>
                  <c:pt idx="14">
                    <c:v>March</c:v>
                  </c:pt>
                  <c:pt idx="15">
                    <c:v>April</c:v>
                  </c:pt>
                  <c:pt idx="16">
                    <c:v>May</c:v>
                  </c:pt>
                  <c:pt idx="17">
                    <c:v>June</c:v>
                  </c:pt>
                  <c:pt idx="18">
                    <c:v>July</c:v>
                  </c:pt>
                  <c:pt idx="19">
                    <c:v>August</c:v>
                  </c:pt>
                  <c:pt idx="20">
                    <c:v>September</c:v>
                  </c:pt>
                  <c:pt idx="21">
                    <c:v>October</c:v>
                  </c:pt>
                  <c:pt idx="22">
                    <c:v>November</c:v>
                  </c:pt>
                  <c:pt idx="23">
                    <c:v>December</c:v>
                  </c:pt>
                  <c:pt idx="24">
                    <c:v>January</c:v>
                  </c:pt>
                  <c:pt idx="25">
                    <c:v>February</c:v>
                  </c:pt>
                  <c:pt idx="26">
                    <c:v>March</c:v>
                  </c:pt>
                  <c:pt idx="27">
                    <c:v>April</c:v>
                  </c:pt>
                  <c:pt idx="28">
                    <c:v>May</c:v>
                  </c:pt>
                  <c:pt idx="29">
                    <c:v>June</c:v>
                  </c:pt>
                  <c:pt idx="30">
                    <c:v>July</c:v>
                  </c:pt>
                  <c:pt idx="31">
                    <c:v>August</c:v>
                  </c:pt>
                  <c:pt idx="32">
                    <c:v>September</c:v>
                  </c:pt>
                  <c:pt idx="33">
                    <c:v>October</c:v>
                  </c:pt>
                  <c:pt idx="34">
                    <c:v>November</c:v>
                  </c:pt>
                  <c:pt idx="35">
                    <c:v>December</c:v>
                  </c:pt>
                  <c:pt idx="36">
                    <c:v>January</c:v>
                  </c:pt>
                  <c:pt idx="37">
                    <c:v>February</c:v>
                  </c:pt>
                  <c:pt idx="38">
                    <c:v>March</c:v>
                  </c:pt>
                  <c:pt idx="39">
                    <c:v>April</c:v>
                  </c:pt>
                  <c:pt idx="40">
                    <c:v>May</c:v>
                  </c:pt>
                  <c:pt idx="41">
                    <c:v>June</c:v>
                  </c:pt>
                  <c:pt idx="42">
                    <c:v>July</c:v>
                  </c:pt>
                  <c:pt idx="43">
                    <c:v>August</c:v>
                  </c:pt>
                  <c:pt idx="44">
                    <c:v>September</c:v>
                  </c:pt>
                  <c:pt idx="45">
                    <c:v>October</c:v>
                  </c:pt>
                  <c:pt idx="46">
                    <c:v>November</c:v>
                  </c:pt>
                  <c:pt idx="47">
                    <c:v>December</c:v>
                  </c:pt>
                  <c:pt idx="48">
                    <c:v>January</c:v>
                  </c:pt>
                  <c:pt idx="49">
                    <c:v>February</c:v>
                  </c:pt>
                  <c:pt idx="50">
                    <c:v>March</c:v>
                  </c:pt>
                  <c:pt idx="51">
                    <c:v>April</c:v>
                  </c:pt>
                  <c:pt idx="52">
                    <c:v>May</c:v>
                  </c:pt>
                  <c:pt idx="53">
                    <c:v>June</c:v>
                  </c:pt>
                  <c:pt idx="54">
                    <c:v>July</c:v>
                  </c:pt>
                  <c:pt idx="55">
                    <c:v>August</c:v>
                  </c:pt>
                  <c:pt idx="56">
                    <c:v>September</c:v>
                  </c:pt>
                  <c:pt idx="57">
                    <c:v>October</c:v>
                  </c:pt>
                  <c:pt idx="58">
                    <c:v>November</c:v>
                  </c:pt>
                  <c:pt idx="59">
                    <c:v>December</c:v>
                  </c:pt>
                  <c:pt idx="60">
                    <c:v>January</c:v>
                  </c:pt>
                  <c:pt idx="61">
                    <c:v>February</c:v>
                  </c:pt>
                  <c:pt idx="62">
                    <c:v>March</c:v>
                  </c:pt>
                  <c:pt idx="63">
                    <c:v>April</c:v>
                  </c:pt>
                  <c:pt idx="64">
                    <c:v>May</c:v>
                  </c:pt>
                  <c:pt idx="65">
                    <c:v>June</c:v>
                  </c:pt>
                  <c:pt idx="66">
                    <c:v>July</c:v>
                  </c:pt>
                  <c:pt idx="67">
                    <c:v>August</c:v>
                  </c:pt>
                  <c:pt idx="68">
                    <c:v>September</c:v>
                  </c:pt>
                  <c:pt idx="69">
                    <c:v>October</c:v>
                  </c:pt>
                  <c:pt idx="70">
                    <c:v>November</c:v>
                  </c:pt>
                  <c:pt idx="71">
                    <c:v>December</c:v>
                  </c:pt>
                  <c:pt idx="72">
                    <c:v>January</c:v>
                  </c:pt>
                  <c:pt idx="73">
                    <c:v>February</c:v>
                  </c:pt>
                  <c:pt idx="74">
                    <c:v>March</c:v>
                  </c:pt>
                  <c:pt idx="75">
                    <c:v>April</c:v>
                  </c:pt>
                  <c:pt idx="76">
                    <c:v>May</c:v>
                  </c:pt>
                  <c:pt idx="77">
                    <c:v>June</c:v>
                  </c:pt>
                  <c:pt idx="78">
                    <c:v>July</c:v>
                  </c:pt>
                  <c:pt idx="79">
                    <c:v>August</c:v>
                  </c:pt>
                  <c:pt idx="80">
                    <c:v>September</c:v>
                  </c:pt>
                  <c:pt idx="81">
                    <c:v>October</c:v>
                  </c:pt>
                  <c:pt idx="82">
                    <c:v>November</c:v>
                  </c:pt>
                  <c:pt idx="83">
                    <c:v>December</c:v>
                  </c:pt>
                  <c:pt idx="84">
                    <c:v>January</c:v>
                  </c:pt>
                  <c:pt idx="85">
                    <c:v>February</c:v>
                  </c:pt>
                  <c:pt idx="86">
                    <c:v>March</c:v>
                  </c:pt>
                  <c:pt idx="87">
                    <c:v>April</c:v>
                  </c:pt>
                  <c:pt idx="88">
                    <c:v>May</c:v>
                  </c:pt>
                  <c:pt idx="89">
                    <c:v>June</c:v>
                  </c:pt>
                  <c:pt idx="90">
                    <c:v>July</c:v>
                  </c:pt>
                  <c:pt idx="91">
                    <c:v>August</c:v>
                  </c:pt>
                  <c:pt idx="92">
                    <c:v>September</c:v>
                  </c:pt>
                  <c:pt idx="93">
                    <c:v>October</c:v>
                  </c:pt>
                  <c:pt idx="94">
                    <c:v>November</c:v>
                  </c:pt>
                  <c:pt idx="95">
                    <c:v>December</c:v>
                  </c:pt>
                  <c:pt idx="96">
                    <c:v>January</c:v>
                  </c:pt>
                  <c:pt idx="97">
                    <c:v>February</c:v>
                  </c:pt>
                  <c:pt idx="98">
                    <c:v>March</c:v>
                  </c:pt>
                  <c:pt idx="99">
                    <c:v>April</c:v>
                  </c:pt>
                  <c:pt idx="100">
                    <c:v>May</c:v>
                  </c:pt>
                  <c:pt idx="101">
                    <c:v>June</c:v>
                  </c:pt>
                  <c:pt idx="102">
                    <c:v>July</c:v>
                  </c:pt>
                  <c:pt idx="103">
                    <c:v>August</c:v>
                  </c:pt>
                  <c:pt idx="104">
                    <c:v>September</c:v>
                  </c:pt>
                  <c:pt idx="105">
                    <c:v>October</c:v>
                  </c:pt>
                  <c:pt idx="106">
                    <c:v>November</c:v>
                  </c:pt>
                  <c:pt idx="107">
                    <c:v>December</c:v>
                  </c:pt>
                  <c:pt idx="108">
                    <c:v>January</c:v>
                  </c:pt>
                  <c:pt idx="109">
                    <c:v>February</c:v>
                  </c:pt>
                  <c:pt idx="110">
                    <c:v>March</c:v>
                  </c:pt>
                  <c:pt idx="111">
                    <c:v>April</c:v>
                  </c:pt>
                  <c:pt idx="112">
                    <c:v>May</c:v>
                  </c:pt>
                  <c:pt idx="113">
                    <c:v>June</c:v>
                  </c:pt>
                  <c:pt idx="114">
                    <c:v>July</c:v>
                  </c:pt>
                  <c:pt idx="115">
                    <c:v>August</c:v>
                  </c:pt>
                  <c:pt idx="116">
                    <c:v>September</c:v>
                  </c:pt>
                  <c:pt idx="117">
                    <c:v>October</c:v>
                  </c:pt>
                  <c:pt idx="118">
                    <c:v>November</c:v>
                  </c:pt>
                  <c:pt idx="119">
                    <c:v>December</c:v>
                  </c:pt>
                  <c:pt idx="120">
                    <c:v>January</c:v>
                  </c:pt>
                  <c:pt idx="121">
                    <c:v>February</c:v>
                  </c:pt>
                  <c:pt idx="122">
                    <c:v>March</c:v>
                  </c:pt>
                  <c:pt idx="123">
                    <c:v>April</c:v>
                  </c:pt>
                  <c:pt idx="124">
                    <c:v>May</c:v>
                  </c:pt>
                  <c:pt idx="125">
                    <c:v>June</c:v>
                  </c:pt>
                  <c:pt idx="126">
                    <c:v>July</c:v>
                  </c:pt>
                  <c:pt idx="127">
                    <c:v>August</c:v>
                  </c:pt>
                  <c:pt idx="128">
                    <c:v>September</c:v>
                  </c:pt>
                  <c:pt idx="129">
                    <c:v>October</c:v>
                  </c:pt>
                  <c:pt idx="130">
                    <c:v>November</c:v>
                  </c:pt>
                  <c:pt idx="131">
                    <c:v>December</c:v>
                  </c:pt>
                  <c:pt idx="132">
                    <c:v>January</c:v>
                  </c:pt>
                  <c:pt idx="133">
                    <c:v>February</c:v>
                  </c:pt>
                  <c:pt idx="134">
                    <c:v>March</c:v>
                  </c:pt>
                  <c:pt idx="135">
                    <c:v>April</c:v>
                  </c:pt>
                  <c:pt idx="136">
                    <c:v>May</c:v>
                  </c:pt>
                  <c:pt idx="137">
                    <c:v>June</c:v>
                  </c:pt>
                  <c:pt idx="138">
                    <c:v>July</c:v>
                  </c:pt>
                  <c:pt idx="139">
                    <c:v>August</c:v>
                  </c:pt>
                  <c:pt idx="140">
                    <c:v>September</c:v>
                  </c:pt>
                  <c:pt idx="141">
                    <c:v>October</c:v>
                  </c:pt>
                  <c:pt idx="142">
                    <c:v>November</c:v>
                  </c:pt>
                  <c:pt idx="143">
                    <c:v>December</c:v>
                  </c:pt>
                  <c:pt idx="144">
                    <c:v>January</c:v>
                  </c:pt>
                  <c:pt idx="145">
                    <c:v>February</c:v>
                  </c:pt>
                  <c:pt idx="146">
                    <c:v>March</c:v>
                  </c:pt>
                  <c:pt idx="147">
                    <c:v>April</c:v>
                  </c:pt>
                  <c:pt idx="148">
                    <c:v>May</c:v>
                  </c:pt>
                  <c:pt idx="149">
                    <c:v>June</c:v>
                  </c:pt>
                  <c:pt idx="150">
                    <c:v>July</c:v>
                  </c:pt>
                  <c:pt idx="151">
                    <c:v>August</c:v>
                  </c:pt>
                  <c:pt idx="152">
                    <c:v>September</c:v>
                  </c:pt>
                  <c:pt idx="153">
                    <c:v>October</c:v>
                  </c:pt>
                  <c:pt idx="154">
                    <c:v>November</c:v>
                  </c:pt>
                  <c:pt idx="155">
                    <c:v>December</c:v>
                  </c:pt>
                </c:lvl>
                <c:lvl>
                  <c:pt idx="0">
                    <c:v>2005</c:v>
                  </c:pt>
                  <c:pt idx="12">
                    <c:v>2006</c:v>
                  </c:pt>
                  <c:pt idx="24">
                    <c:v>2007</c:v>
                  </c:pt>
                  <c:pt idx="36">
                    <c:v>2008</c:v>
                  </c:pt>
                  <c:pt idx="48">
                    <c:v>2009</c:v>
                  </c:pt>
                  <c:pt idx="60">
                    <c:v>2010</c:v>
                  </c:pt>
                  <c:pt idx="72">
                    <c:v>2011</c:v>
                  </c:pt>
                  <c:pt idx="84">
                    <c:v>2012</c:v>
                  </c:pt>
                  <c:pt idx="96">
                    <c:v>2013</c:v>
                  </c:pt>
                  <c:pt idx="108">
                    <c:v>2014</c:v>
                  </c:pt>
                  <c:pt idx="120">
                    <c:v>2015</c:v>
                  </c:pt>
                  <c:pt idx="132">
                    <c:v>2016</c:v>
                  </c:pt>
                  <c:pt idx="144">
                    <c:v>2017</c:v>
                  </c:pt>
                </c:lvl>
              </c:multiLvlStrCache>
            </c:multiLvlStrRef>
          </c:cat>
          <c:val>
            <c:numRef>
              <c:f>'[Electricity Consumption Final Submission(5550).xlsm]2.2.Service Consumption Pred'!$E$4:$E$159</c:f>
              <c:numCache>
                <c:formatCode>General</c:formatCode>
                <c:ptCount val="156"/>
                <c:pt idx="0">
                  <c:v>1103.8453535848441</c:v>
                </c:pt>
                <c:pt idx="1">
                  <c:v>1106.6333209000438</c:v>
                </c:pt>
                <c:pt idx="2">
                  <c:v>1109.4212882152435</c:v>
                </c:pt>
                <c:pt idx="3">
                  <c:v>1112.2092555304432</c:v>
                </c:pt>
                <c:pt idx="4">
                  <c:v>1114.9972228456429</c:v>
                </c:pt>
                <c:pt idx="5">
                  <c:v>1117.7851901608426</c:v>
                </c:pt>
                <c:pt idx="6">
                  <c:v>1120.5731574760423</c:v>
                </c:pt>
                <c:pt idx="7">
                  <c:v>1123.361124791242</c:v>
                </c:pt>
                <c:pt idx="8">
                  <c:v>1126.1490921064417</c:v>
                </c:pt>
                <c:pt idx="9">
                  <c:v>1128.9370594216414</c:v>
                </c:pt>
                <c:pt idx="10">
                  <c:v>1131.7250267368411</c:v>
                </c:pt>
                <c:pt idx="11">
                  <c:v>1134.5129940520408</c:v>
                </c:pt>
                <c:pt idx="12">
                  <c:v>1137.3009613672405</c:v>
                </c:pt>
                <c:pt idx="13">
                  <c:v>1140.0889286824402</c:v>
                </c:pt>
                <c:pt idx="14">
                  <c:v>1142.8768959976398</c:v>
                </c:pt>
                <c:pt idx="15">
                  <c:v>1145.6648633128395</c:v>
                </c:pt>
                <c:pt idx="16">
                  <c:v>1148.4528306280392</c:v>
                </c:pt>
                <c:pt idx="17">
                  <c:v>1151.2407979432389</c:v>
                </c:pt>
                <c:pt idx="18">
                  <c:v>1154.0287652584386</c:v>
                </c:pt>
                <c:pt idx="19">
                  <c:v>1156.8167325736383</c:v>
                </c:pt>
                <c:pt idx="20">
                  <c:v>1159.604699888838</c:v>
                </c:pt>
                <c:pt idx="21">
                  <c:v>1162.3926672040377</c:v>
                </c:pt>
                <c:pt idx="22">
                  <c:v>1165.1806345192374</c:v>
                </c:pt>
                <c:pt idx="23">
                  <c:v>1167.9686018344371</c:v>
                </c:pt>
                <c:pt idx="24">
                  <c:v>1170.7565691496368</c:v>
                </c:pt>
                <c:pt idx="25">
                  <c:v>1173.5445364648365</c:v>
                </c:pt>
                <c:pt idx="26">
                  <c:v>1176.3325037800362</c:v>
                </c:pt>
                <c:pt idx="27">
                  <c:v>1179.1204710952359</c:v>
                </c:pt>
                <c:pt idx="28">
                  <c:v>1181.9084384104356</c:v>
                </c:pt>
                <c:pt idx="29">
                  <c:v>1184.6964057256355</c:v>
                </c:pt>
                <c:pt idx="30">
                  <c:v>1187.4843730408352</c:v>
                </c:pt>
                <c:pt idx="31">
                  <c:v>1190.2723403560349</c:v>
                </c:pt>
                <c:pt idx="32">
                  <c:v>1193.0603076712346</c:v>
                </c:pt>
                <c:pt idx="33">
                  <c:v>1195.8482749864343</c:v>
                </c:pt>
                <c:pt idx="34">
                  <c:v>1198.636242301634</c:v>
                </c:pt>
                <c:pt idx="35">
                  <c:v>1201.4242096168337</c:v>
                </c:pt>
                <c:pt idx="36">
                  <c:v>1204.2121769320333</c:v>
                </c:pt>
                <c:pt idx="37">
                  <c:v>1207.000144247233</c:v>
                </c:pt>
                <c:pt idx="38">
                  <c:v>1209.7881115624327</c:v>
                </c:pt>
                <c:pt idx="39">
                  <c:v>1212.5760788776324</c:v>
                </c:pt>
                <c:pt idx="40">
                  <c:v>1215.3640461928321</c:v>
                </c:pt>
                <c:pt idx="41">
                  <c:v>1218.1520135080318</c:v>
                </c:pt>
                <c:pt idx="42">
                  <c:v>1220.9399808232315</c:v>
                </c:pt>
                <c:pt idx="43">
                  <c:v>1223.7279481384312</c:v>
                </c:pt>
                <c:pt idx="44">
                  <c:v>1226.5159154536309</c:v>
                </c:pt>
                <c:pt idx="45">
                  <c:v>1229.3038827688306</c:v>
                </c:pt>
                <c:pt idx="46">
                  <c:v>1232.0918500840303</c:v>
                </c:pt>
                <c:pt idx="47">
                  <c:v>1234.87981739923</c:v>
                </c:pt>
                <c:pt idx="48">
                  <c:v>1237.6677847144297</c:v>
                </c:pt>
                <c:pt idx="49">
                  <c:v>1240.4557520296294</c:v>
                </c:pt>
                <c:pt idx="50">
                  <c:v>1243.2437193448291</c:v>
                </c:pt>
                <c:pt idx="51">
                  <c:v>1246.0316866600288</c:v>
                </c:pt>
                <c:pt idx="52">
                  <c:v>1248.8196539752284</c:v>
                </c:pt>
                <c:pt idx="53">
                  <c:v>1251.6076212904281</c:v>
                </c:pt>
                <c:pt idx="54">
                  <c:v>1254.3955886056278</c:v>
                </c:pt>
                <c:pt idx="55">
                  <c:v>1257.1835559208275</c:v>
                </c:pt>
                <c:pt idx="56">
                  <c:v>1259.9715232360272</c:v>
                </c:pt>
                <c:pt idx="57">
                  <c:v>1262.7594905512269</c:v>
                </c:pt>
                <c:pt idx="58">
                  <c:v>1265.5474578664266</c:v>
                </c:pt>
                <c:pt idx="59">
                  <c:v>1268.3354251816263</c:v>
                </c:pt>
                <c:pt idx="60">
                  <c:v>1271.123392496826</c:v>
                </c:pt>
                <c:pt idx="61">
                  <c:v>1273.9113598120257</c:v>
                </c:pt>
                <c:pt idx="62">
                  <c:v>1276.6993271272254</c:v>
                </c:pt>
                <c:pt idx="63">
                  <c:v>1279.4872944424251</c:v>
                </c:pt>
                <c:pt idx="64">
                  <c:v>1282.2752617576248</c:v>
                </c:pt>
                <c:pt idx="65">
                  <c:v>1285.0632290728245</c:v>
                </c:pt>
                <c:pt idx="66">
                  <c:v>1287.8511963880242</c:v>
                </c:pt>
                <c:pt idx="67">
                  <c:v>1290.6391637032239</c:v>
                </c:pt>
                <c:pt idx="68">
                  <c:v>1293.4271310184236</c:v>
                </c:pt>
                <c:pt idx="69">
                  <c:v>1296.2150983336232</c:v>
                </c:pt>
                <c:pt idx="70">
                  <c:v>1299.0030656488229</c:v>
                </c:pt>
                <c:pt idx="71">
                  <c:v>1301.7910329640226</c:v>
                </c:pt>
                <c:pt idx="72">
                  <c:v>1304.5790002792223</c:v>
                </c:pt>
                <c:pt idx="73">
                  <c:v>1307.366967594422</c:v>
                </c:pt>
                <c:pt idx="74">
                  <c:v>1310.1549349096217</c:v>
                </c:pt>
                <c:pt idx="75">
                  <c:v>1312.9429022248214</c:v>
                </c:pt>
                <c:pt idx="76">
                  <c:v>1315.7308695400211</c:v>
                </c:pt>
                <c:pt idx="77">
                  <c:v>1318.5188368552208</c:v>
                </c:pt>
                <c:pt idx="78">
                  <c:v>1321.3068041704205</c:v>
                </c:pt>
                <c:pt idx="79">
                  <c:v>1324.0947714856202</c:v>
                </c:pt>
                <c:pt idx="80">
                  <c:v>1326.8827388008199</c:v>
                </c:pt>
                <c:pt idx="81">
                  <c:v>1329.6707061160196</c:v>
                </c:pt>
                <c:pt idx="82">
                  <c:v>1332.4586734312193</c:v>
                </c:pt>
                <c:pt idx="83">
                  <c:v>1335.246640746419</c:v>
                </c:pt>
                <c:pt idx="84">
                  <c:v>1338.0346080616187</c:v>
                </c:pt>
                <c:pt idx="85">
                  <c:v>1340.8225753768183</c:v>
                </c:pt>
                <c:pt idx="86">
                  <c:v>1343.610542692018</c:v>
                </c:pt>
                <c:pt idx="87">
                  <c:v>1346.3985100072177</c:v>
                </c:pt>
                <c:pt idx="88">
                  <c:v>1349.1864773224174</c:v>
                </c:pt>
                <c:pt idx="89">
                  <c:v>1351.9744446376171</c:v>
                </c:pt>
                <c:pt idx="90">
                  <c:v>1354.7624119528168</c:v>
                </c:pt>
                <c:pt idx="91">
                  <c:v>1357.5503792680165</c:v>
                </c:pt>
                <c:pt idx="92">
                  <c:v>1360.3383465832162</c:v>
                </c:pt>
                <c:pt idx="93">
                  <c:v>1363.1263138984159</c:v>
                </c:pt>
                <c:pt idx="94">
                  <c:v>1365.9142812136156</c:v>
                </c:pt>
                <c:pt idx="95">
                  <c:v>1368.7022485288153</c:v>
                </c:pt>
                <c:pt idx="96">
                  <c:v>1371.490215844015</c:v>
                </c:pt>
                <c:pt idx="97">
                  <c:v>1374.2781831592147</c:v>
                </c:pt>
                <c:pt idx="98">
                  <c:v>1377.0661504744144</c:v>
                </c:pt>
                <c:pt idx="99">
                  <c:v>1379.8541177896141</c:v>
                </c:pt>
                <c:pt idx="100">
                  <c:v>1382.6420851048138</c:v>
                </c:pt>
                <c:pt idx="101">
                  <c:v>1385.4300524200135</c:v>
                </c:pt>
                <c:pt idx="102">
                  <c:v>1388.2180197352131</c:v>
                </c:pt>
                <c:pt idx="103">
                  <c:v>1391.0059870504128</c:v>
                </c:pt>
                <c:pt idx="104">
                  <c:v>1393.7939543656128</c:v>
                </c:pt>
                <c:pt idx="105">
                  <c:v>1396.5819216808125</c:v>
                </c:pt>
                <c:pt idx="106">
                  <c:v>1399.3698889960122</c:v>
                </c:pt>
                <c:pt idx="107">
                  <c:v>1402.1578563112118</c:v>
                </c:pt>
                <c:pt idx="108">
                  <c:v>1404.9458236264115</c:v>
                </c:pt>
                <c:pt idx="109">
                  <c:v>1407.7337909416112</c:v>
                </c:pt>
                <c:pt idx="110">
                  <c:v>1410.5217582568109</c:v>
                </c:pt>
                <c:pt idx="111">
                  <c:v>1413.3097255720106</c:v>
                </c:pt>
                <c:pt idx="112">
                  <c:v>1416.0976928872103</c:v>
                </c:pt>
                <c:pt idx="113">
                  <c:v>1418.88566020241</c:v>
                </c:pt>
                <c:pt idx="114">
                  <c:v>1421.6736275176097</c:v>
                </c:pt>
                <c:pt idx="115">
                  <c:v>1424.4615948328094</c:v>
                </c:pt>
                <c:pt idx="116">
                  <c:v>1427.2495621480091</c:v>
                </c:pt>
                <c:pt idx="117">
                  <c:v>1430.0375294632088</c:v>
                </c:pt>
                <c:pt idx="118">
                  <c:v>1432.8254967784085</c:v>
                </c:pt>
                <c:pt idx="119">
                  <c:v>1435.6134640936082</c:v>
                </c:pt>
                <c:pt idx="120">
                  <c:v>1438.4014314088079</c:v>
                </c:pt>
                <c:pt idx="121">
                  <c:v>1441.1893987240076</c:v>
                </c:pt>
                <c:pt idx="122">
                  <c:v>1443.9773660392073</c:v>
                </c:pt>
                <c:pt idx="123">
                  <c:v>1446.7653333544069</c:v>
                </c:pt>
                <c:pt idx="124">
                  <c:v>1449.5533006696066</c:v>
                </c:pt>
                <c:pt idx="125">
                  <c:v>1452.3412679848063</c:v>
                </c:pt>
                <c:pt idx="126">
                  <c:v>1455.129235300006</c:v>
                </c:pt>
                <c:pt idx="127">
                  <c:v>1457.9172026152057</c:v>
                </c:pt>
                <c:pt idx="128">
                  <c:v>1460.7051699304054</c:v>
                </c:pt>
                <c:pt idx="129">
                  <c:v>1463.4931372456051</c:v>
                </c:pt>
                <c:pt idx="130">
                  <c:v>1466.2811045608048</c:v>
                </c:pt>
                <c:pt idx="131">
                  <c:v>1469.0690718760045</c:v>
                </c:pt>
                <c:pt idx="132">
                  <c:v>1471.8570391912042</c:v>
                </c:pt>
                <c:pt idx="133">
                  <c:v>1474.6450065064039</c:v>
                </c:pt>
                <c:pt idx="134">
                  <c:v>1477.4329738216036</c:v>
                </c:pt>
                <c:pt idx="135">
                  <c:v>1480.2209411368033</c:v>
                </c:pt>
                <c:pt idx="136">
                  <c:v>1483.008908452003</c:v>
                </c:pt>
                <c:pt idx="137">
                  <c:v>1485.7968757672027</c:v>
                </c:pt>
                <c:pt idx="138">
                  <c:v>1488.5848430824024</c:v>
                </c:pt>
                <c:pt idx="139">
                  <c:v>1491.3728103976021</c:v>
                </c:pt>
                <c:pt idx="140">
                  <c:v>1494.1607777128017</c:v>
                </c:pt>
                <c:pt idx="141">
                  <c:v>1496.9487450280014</c:v>
                </c:pt>
                <c:pt idx="142">
                  <c:v>1499.7367123432011</c:v>
                </c:pt>
                <c:pt idx="143">
                  <c:v>1502.5246796584008</c:v>
                </c:pt>
                <c:pt idx="144">
                  <c:v>1505.3126469736005</c:v>
                </c:pt>
                <c:pt idx="145">
                  <c:v>1508.1006142888002</c:v>
                </c:pt>
                <c:pt idx="146">
                  <c:v>1510.8885816039999</c:v>
                </c:pt>
                <c:pt idx="147">
                  <c:v>1513.6765489191996</c:v>
                </c:pt>
                <c:pt idx="148">
                  <c:v>1516.4645162343993</c:v>
                </c:pt>
                <c:pt idx="149">
                  <c:v>1519.252483549599</c:v>
                </c:pt>
                <c:pt idx="150">
                  <c:v>1522.0404508647987</c:v>
                </c:pt>
                <c:pt idx="151">
                  <c:v>1524.8284181799986</c:v>
                </c:pt>
                <c:pt idx="152">
                  <c:v>1527.6163854951983</c:v>
                </c:pt>
                <c:pt idx="153">
                  <c:v>1530.404352810398</c:v>
                </c:pt>
                <c:pt idx="154">
                  <c:v>1533.1923201255977</c:v>
                </c:pt>
                <c:pt idx="155">
                  <c:v>1535.9802874407974</c:v>
                </c:pt>
              </c:numCache>
            </c:numRef>
          </c:val>
          <c:smooth val="0"/>
          <c:extLst>
            <c:ext xmlns:c16="http://schemas.microsoft.com/office/drawing/2014/chart" uri="{C3380CC4-5D6E-409C-BE32-E72D297353CC}">
              <c16:uniqueId val="{00000001-D560-4D1A-B2AF-C2292C98CEC6}"/>
            </c:ext>
          </c:extLst>
        </c:ser>
        <c:ser>
          <c:idx val="2"/>
          <c:order val="2"/>
          <c:tx>
            <c:strRef>
              <c:f>'[Electricity Consumption Final Submission(5550).xlsm]2.2.Service Consumption Pred'!$F$3</c:f>
              <c:strCache>
                <c:ptCount val="1"/>
                <c:pt idx="0">
                  <c:v>Seasonal Forecast with Trend</c:v>
                </c:pt>
              </c:strCache>
            </c:strRef>
          </c:tx>
          <c:spPr>
            <a:ln w="28575" cap="rnd">
              <a:solidFill>
                <a:schemeClr val="accent3"/>
              </a:solidFill>
              <a:round/>
            </a:ln>
            <a:effectLst/>
          </c:spPr>
          <c:marker>
            <c:symbol val="none"/>
          </c:marker>
          <c:cat>
            <c:multiLvlStrRef>
              <c:f>'[Electricity Consumption Final Submission(5550).xlsm]2.2.Service Consumption Pred'!$B$4:$C$159</c:f>
              <c:multiLvlStrCache>
                <c:ptCount val="156"/>
                <c:lvl>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pt idx="12">
                    <c:v>January</c:v>
                  </c:pt>
                  <c:pt idx="13">
                    <c:v>February</c:v>
                  </c:pt>
                  <c:pt idx="14">
                    <c:v>March</c:v>
                  </c:pt>
                  <c:pt idx="15">
                    <c:v>April</c:v>
                  </c:pt>
                  <c:pt idx="16">
                    <c:v>May</c:v>
                  </c:pt>
                  <c:pt idx="17">
                    <c:v>June</c:v>
                  </c:pt>
                  <c:pt idx="18">
                    <c:v>July</c:v>
                  </c:pt>
                  <c:pt idx="19">
                    <c:v>August</c:v>
                  </c:pt>
                  <c:pt idx="20">
                    <c:v>September</c:v>
                  </c:pt>
                  <c:pt idx="21">
                    <c:v>October</c:v>
                  </c:pt>
                  <c:pt idx="22">
                    <c:v>November</c:v>
                  </c:pt>
                  <c:pt idx="23">
                    <c:v>December</c:v>
                  </c:pt>
                  <c:pt idx="24">
                    <c:v>January</c:v>
                  </c:pt>
                  <c:pt idx="25">
                    <c:v>February</c:v>
                  </c:pt>
                  <c:pt idx="26">
                    <c:v>March</c:v>
                  </c:pt>
                  <c:pt idx="27">
                    <c:v>April</c:v>
                  </c:pt>
                  <c:pt idx="28">
                    <c:v>May</c:v>
                  </c:pt>
                  <c:pt idx="29">
                    <c:v>June</c:v>
                  </c:pt>
                  <c:pt idx="30">
                    <c:v>July</c:v>
                  </c:pt>
                  <c:pt idx="31">
                    <c:v>August</c:v>
                  </c:pt>
                  <c:pt idx="32">
                    <c:v>September</c:v>
                  </c:pt>
                  <c:pt idx="33">
                    <c:v>October</c:v>
                  </c:pt>
                  <c:pt idx="34">
                    <c:v>November</c:v>
                  </c:pt>
                  <c:pt idx="35">
                    <c:v>December</c:v>
                  </c:pt>
                  <c:pt idx="36">
                    <c:v>January</c:v>
                  </c:pt>
                  <c:pt idx="37">
                    <c:v>February</c:v>
                  </c:pt>
                  <c:pt idx="38">
                    <c:v>March</c:v>
                  </c:pt>
                  <c:pt idx="39">
                    <c:v>April</c:v>
                  </c:pt>
                  <c:pt idx="40">
                    <c:v>May</c:v>
                  </c:pt>
                  <c:pt idx="41">
                    <c:v>June</c:v>
                  </c:pt>
                  <c:pt idx="42">
                    <c:v>July</c:v>
                  </c:pt>
                  <c:pt idx="43">
                    <c:v>August</c:v>
                  </c:pt>
                  <c:pt idx="44">
                    <c:v>September</c:v>
                  </c:pt>
                  <c:pt idx="45">
                    <c:v>October</c:v>
                  </c:pt>
                  <c:pt idx="46">
                    <c:v>November</c:v>
                  </c:pt>
                  <c:pt idx="47">
                    <c:v>December</c:v>
                  </c:pt>
                  <c:pt idx="48">
                    <c:v>January</c:v>
                  </c:pt>
                  <c:pt idx="49">
                    <c:v>February</c:v>
                  </c:pt>
                  <c:pt idx="50">
                    <c:v>March</c:v>
                  </c:pt>
                  <c:pt idx="51">
                    <c:v>April</c:v>
                  </c:pt>
                  <c:pt idx="52">
                    <c:v>May</c:v>
                  </c:pt>
                  <c:pt idx="53">
                    <c:v>June</c:v>
                  </c:pt>
                  <c:pt idx="54">
                    <c:v>July</c:v>
                  </c:pt>
                  <c:pt idx="55">
                    <c:v>August</c:v>
                  </c:pt>
                  <c:pt idx="56">
                    <c:v>September</c:v>
                  </c:pt>
                  <c:pt idx="57">
                    <c:v>October</c:v>
                  </c:pt>
                  <c:pt idx="58">
                    <c:v>November</c:v>
                  </c:pt>
                  <c:pt idx="59">
                    <c:v>December</c:v>
                  </c:pt>
                  <c:pt idx="60">
                    <c:v>January</c:v>
                  </c:pt>
                  <c:pt idx="61">
                    <c:v>February</c:v>
                  </c:pt>
                  <c:pt idx="62">
                    <c:v>March</c:v>
                  </c:pt>
                  <c:pt idx="63">
                    <c:v>April</c:v>
                  </c:pt>
                  <c:pt idx="64">
                    <c:v>May</c:v>
                  </c:pt>
                  <c:pt idx="65">
                    <c:v>June</c:v>
                  </c:pt>
                  <c:pt idx="66">
                    <c:v>July</c:v>
                  </c:pt>
                  <c:pt idx="67">
                    <c:v>August</c:v>
                  </c:pt>
                  <c:pt idx="68">
                    <c:v>September</c:v>
                  </c:pt>
                  <c:pt idx="69">
                    <c:v>October</c:v>
                  </c:pt>
                  <c:pt idx="70">
                    <c:v>November</c:v>
                  </c:pt>
                  <c:pt idx="71">
                    <c:v>December</c:v>
                  </c:pt>
                  <c:pt idx="72">
                    <c:v>January</c:v>
                  </c:pt>
                  <c:pt idx="73">
                    <c:v>February</c:v>
                  </c:pt>
                  <c:pt idx="74">
                    <c:v>March</c:v>
                  </c:pt>
                  <c:pt idx="75">
                    <c:v>April</c:v>
                  </c:pt>
                  <c:pt idx="76">
                    <c:v>May</c:v>
                  </c:pt>
                  <c:pt idx="77">
                    <c:v>June</c:v>
                  </c:pt>
                  <c:pt idx="78">
                    <c:v>July</c:v>
                  </c:pt>
                  <c:pt idx="79">
                    <c:v>August</c:v>
                  </c:pt>
                  <c:pt idx="80">
                    <c:v>September</c:v>
                  </c:pt>
                  <c:pt idx="81">
                    <c:v>October</c:v>
                  </c:pt>
                  <c:pt idx="82">
                    <c:v>November</c:v>
                  </c:pt>
                  <c:pt idx="83">
                    <c:v>December</c:v>
                  </c:pt>
                  <c:pt idx="84">
                    <c:v>January</c:v>
                  </c:pt>
                  <c:pt idx="85">
                    <c:v>February</c:v>
                  </c:pt>
                  <c:pt idx="86">
                    <c:v>March</c:v>
                  </c:pt>
                  <c:pt idx="87">
                    <c:v>April</c:v>
                  </c:pt>
                  <c:pt idx="88">
                    <c:v>May</c:v>
                  </c:pt>
                  <c:pt idx="89">
                    <c:v>June</c:v>
                  </c:pt>
                  <c:pt idx="90">
                    <c:v>July</c:v>
                  </c:pt>
                  <c:pt idx="91">
                    <c:v>August</c:v>
                  </c:pt>
                  <c:pt idx="92">
                    <c:v>September</c:v>
                  </c:pt>
                  <c:pt idx="93">
                    <c:v>October</c:v>
                  </c:pt>
                  <c:pt idx="94">
                    <c:v>November</c:v>
                  </c:pt>
                  <c:pt idx="95">
                    <c:v>December</c:v>
                  </c:pt>
                  <c:pt idx="96">
                    <c:v>January</c:v>
                  </c:pt>
                  <c:pt idx="97">
                    <c:v>February</c:v>
                  </c:pt>
                  <c:pt idx="98">
                    <c:v>March</c:v>
                  </c:pt>
                  <c:pt idx="99">
                    <c:v>April</c:v>
                  </c:pt>
                  <c:pt idx="100">
                    <c:v>May</c:v>
                  </c:pt>
                  <c:pt idx="101">
                    <c:v>June</c:v>
                  </c:pt>
                  <c:pt idx="102">
                    <c:v>July</c:v>
                  </c:pt>
                  <c:pt idx="103">
                    <c:v>August</c:v>
                  </c:pt>
                  <c:pt idx="104">
                    <c:v>September</c:v>
                  </c:pt>
                  <c:pt idx="105">
                    <c:v>October</c:v>
                  </c:pt>
                  <c:pt idx="106">
                    <c:v>November</c:v>
                  </c:pt>
                  <c:pt idx="107">
                    <c:v>December</c:v>
                  </c:pt>
                  <c:pt idx="108">
                    <c:v>January</c:v>
                  </c:pt>
                  <c:pt idx="109">
                    <c:v>February</c:v>
                  </c:pt>
                  <c:pt idx="110">
                    <c:v>March</c:v>
                  </c:pt>
                  <c:pt idx="111">
                    <c:v>April</c:v>
                  </c:pt>
                  <c:pt idx="112">
                    <c:v>May</c:v>
                  </c:pt>
                  <c:pt idx="113">
                    <c:v>June</c:v>
                  </c:pt>
                  <c:pt idx="114">
                    <c:v>July</c:v>
                  </c:pt>
                  <c:pt idx="115">
                    <c:v>August</c:v>
                  </c:pt>
                  <c:pt idx="116">
                    <c:v>September</c:v>
                  </c:pt>
                  <c:pt idx="117">
                    <c:v>October</c:v>
                  </c:pt>
                  <c:pt idx="118">
                    <c:v>November</c:v>
                  </c:pt>
                  <c:pt idx="119">
                    <c:v>December</c:v>
                  </c:pt>
                  <c:pt idx="120">
                    <c:v>January</c:v>
                  </c:pt>
                  <c:pt idx="121">
                    <c:v>February</c:v>
                  </c:pt>
                  <c:pt idx="122">
                    <c:v>March</c:v>
                  </c:pt>
                  <c:pt idx="123">
                    <c:v>April</c:v>
                  </c:pt>
                  <c:pt idx="124">
                    <c:v>May</c:v>
                  </c:pt>
                  <c:pt idx="125">
                    <c:v>June</c:v>
                  </c:pt>
                  <c:pt idx="126">
                    <c:v>July</c:v>
                  </c:pt>
                  <c:pt idx="127">
                    <c:v>August</c:v>
                  </c:pt>
                  <c:pt idx="128">
                    <c:v>September</c:v>
                  </c:pt>
                  <c:pt idx="129">
                    <c:v>October</c:v>
                  </c:pt>
                  <c:pt idx="130">
                    <c:v>November</c:v>
                  </c:pt>
                  <c:pt idx="131">
                    <c:v>December</c:v>
                  </c:pt>
                  <c:pt idx="132">
                    <c:v>January</c:v>
                  </c:pt>
                  <c:pt idx="133">
                    <c:v>February</c:v>
                  </c:pt>
                  <c:pt idx="134">
                    <c:v>March</c:v>
                  </c:pt>
                  <c:pt idx="135">
                    <c:v>April</c:v>
                  </c:pt>
                  <c:pt idx="136">
                    <c:v>May</c:v>
                  </c:pt>
                  <c:pt idx="137">
                    <c:v>June</c:v>
                  </c:pt>
                  <c:pt idx="138">
                    <c:v>July</c:v>
                  </c:pt>
                  <c:pt idx="139">
                    <c:v>August</c:v>
                  </c:pt>
                  <c:pt idx="140">
                    <c:v>September</c:v>
                  </c:pt>
                  <c:pt idx="141">
                    <c:v>October</c:v>
                  </c:pt>
                  <c:pt idx="142">
                    <c:v>November</c:v>
                  </c:pt>
                  <c:pt idx="143">
                    <c:v>December</c:v>
                  </c:pt>
                  <c:pt idx="144">
                    <c:v>January</c:v>
                  </c:pt>
                  <c:pt idx="145">
                    <c:v>February</c:v>
                  </c:pt>
                  <c:pt idx="146">
                    <c:v>March</c:v>
                  </c:pt>
                  <c:pt idx="147">
                    <c:v>April</c:v>
                  </c:pt>
                  <c:pt idx="148">
                    <c:v>May</c:v>
                  </c:pt>
                  <c:pt idx="149">
                    <c:v>June</c:v>
                  </c:pt>
                  <c:pt idx="150">
                    <c:v>July</c:v>
                  </c:pt>
                  <c:pt idx="151">
                    <c:v>August</c:v>
                  </c:pt>
                  <c:pt idx="152">
                    <c:v>September</c:v>
                  </c:pt>
                  <c:pt idx="153">
                    <c:v>October</c:v>
                  </c:pt>
                  <c:pt idx="154">
                    <c:v>November</c:v>
                  </c:pt>
                  <c:pt idx="155">
                    <c:v>December</c:v>
                  </c:pt>
                </c:lvl>
                <c:lvl>
                  <c:pt idx="0">
                    <c:v>2005</c:v>
                  </c:pt>
                  <c:pt idx="12">
                    <c:v>2006</c:v>
                  </c:pt>
                  <c:pt idx="24">
                    <c:v>2007</c:v>
                  </c:pt>
                  <c:pt idx="36">
                    <c:v>2008</c:v>
                  </c:pt>
                  <c:pt idx="48">
                    <c:v>2009</c:v>
                  </c:pt>
                  <c:pt idx="60">
                    <c:v>2010</c:v>
                  </c:pt>
                  <c:pt idx="72">
                    <c:v>2011</c:v>
                  </c:pt>
                  <c:pt idx="84">
                    <c:v>2012</c:v>
                  </c:pt>
                  <c:pt idx="96">
                    <c:v>2013</c:v>
                  </c:pt>
                  <c:pt idx="108">
                    <c:v>2014</c:v>
                  </c:pt>
                  <c:pt idx="120">
                    <c:v>2015</c:v>
                  </c:pt>
                  <c:pt idx="132">
                    <c:v>2016</c:v>
                  </c:pt>
                  <c:pt idx="144">
                    <c:v>2017</c:v>
                  </c:pt>
                </c:lvl>
              </c:multiLvlStrCache>
            </c:multiLvlStrRef>
          </c:cat>
          <c:val>
            <c:numRef>
              <c:f>'[Electricity Consumption Final Submission(5550).xlsm]2.2.Service Consumption Pred'!$F$4:$F$159</c:f>
              <c:numCache>
                <c:formatCode>0.00</c:formatCode>
                <c:ptCount val="156"/>
                <c:pt idx="0">
                  <c:v>1054.9174146130679</c:v>
                </c:pt>
                <c:pt idx="1">
                  <c:v>1049.2109323197569</c:v>
                </c:pt>
                <c:pt idx="2">
                  <c:v>1055.5574755248142</c:v>
                </c:pt>
                <c:pt idx="3">
                  <c:v>1099.3799250915895</c:v>
                </c:pt>
                <c:pt idx="4">
                  <c:v>1112.8227194681572</c:v>
                </c:pt>
                <c:pt idx="5">
                  <c:v>1144.5207746942158</c:v>
                </c:pt>
                <c:pt idx="6">
                  <c:v>1124.7624233895092</c:v>
                </c:pt>
                <c:pt idx="7">
                  <c:v>1161.0184124332773</c:v>
                </c:pt>
                <c:pt idx="8">
                  <c:v>1131.5979962316328</c:v>
                </c:pt>
                <c:pt idx="9">
                  <c:v>1134.6904688564352</c:v>
                </c:pt>
                <c:pt idx="10">
                  <c:v>1150.0246437325584</c:v>
                </c:pt>
                <c:pt idx="11">
                  <c:v>1119.2109034968694</c:v>
                </c:pt>
                <c:pt idx="12">
                  <c:v>1086.8901027722354</c:v>
                </c:pt>
                <c:pt idx="13">
                  <c:v>1080.9305532364153</c:v>
                </c:pt>
                <c:pt idx="14">
                  <c:v>1087.3887710552485</c:v>
                </c:pt>
                <c:pt idx="15">
                  <c:v>1132.4496225381936</c:v>
                </c:pt>
                <c:pt idx="16">
                  <c:v>1146.2130810502688</c:v>
                </c:pt>
                <c:pt idx="17">
                  <c:v>1178.7765856264257</c:v>
                </c:pt>
                <c:pt idx="18">
                  <c:v>1158.3431050560712</c:v>
                </c:pt>
                <c:pt idx="19">
                  <c:v>1195.5955183854942</c:v>
                </c:pt>
                <c:pt idx="20">
                  <c:v>1165.2154799153054</c:v>
                </c:pt>
                <c:pt idx="21">
                  <c:v>1168.3165766749989</c:v>
                </c:pt>
                <c:pt idx="22">
                  <c:v>1184.0212175573351</c:v>
                </c:pt>
                <c:pt idx="23">
                  <c:v>1152.2152685499636</c:v>
                </c:pt>
                <c:pt idx="24">
                  <c:v>1118.8627909314032</c:v>
                </c:pt>
                <c:pt idx="25">
                  <c:v>1112.6501741530737</c:v>
                </c:pt>
                <c:pt idx="26">
                  <c:v>1119.2200665856828</c:v>
                </c:pt>
                <c:pt idx="27">
                  <c:v>1165.5193199847977</c:v>
                </c:pt>
                <c:pt idx="28">
                  <c:v>1179.6034426323804</c:v>
                </c:pt>
                <c:pt idx="29">
                  <c:v>1213.0323965586358</c:v>
                </c:pt>
                <c:pt idx="30">
                  <c:v>1191.9237867226332</c:v>
                </c:pt>
                <c:pt idx="31">
                  <c:v>1230.1726243377111</c:v>
                </c:pt>
                <c:pt idx="32">
                  <c:v>1198.8329635989783</c:v>
                </c:pt>
                <c:pt idx="33">
                  <c:v>1201.9426844935629</c:v>
                </c:pt>
                <c:pt idx="34">
                  <c:v>1218.0177913821124</c:v>
                </c:pt>
                <c:pt idx="35">
                  <c:v>1185.2196336030584</c:v>
                </c:pt>
                <c:pt idx="36">
                  <c:v>1150.835479090571</c:v>
                </c:pt>
                <c:pt idx="37">
                  <c:v>1144.3697950697322</c:v>
                </c:pt>
                <c:pt idx="38">
                  <c:v>1151.0513621161174</c:v>
                </c:pt>
                <c:pt idx="39">
                  <c:v>1198.5890174314018</c:v>
                </c:pt>
                <c:pt idx="40">
                  <c:v>1212.9938042144922</c:v>
                </c:pt>
                <c:pt idx="41">
                  <c:v>1247.2882074908457</c:v>
                </c:pt>
                <c:pt idx="42">
                  <c:v>1225.5044683891949</c:v>
                </c:pt>
                <c:pt idx="43">
                  <c:v>1264.7497302899278</c:v>
                </c:pt>
                <c:pt idx="44">
                  <c:v>1232.4504472826511</c:v>
                </c:pt>
                <c:pt idx="45">
                  <c:v>1235.5687923121266</c:v>
                </c:pt>
                <c:pt idx="46">
                  <c:v>1252.0143652068891</c:v>
                </c:pt>
                <c:pt idx="47">
                  <c:v>1218.2239986561526</c:v>
                </c:pt>
                <c:pt idx="48">
                  <c:v>1182.8081672497387</c:v>
                </c:pt>
                <c:pt idx="49">
                  <c:v>1176.0894159863906</c:v>
                </c:pt>
                <c:pt idx="50">
                  <c:v>1182.8826576465517</c:v>
                </c:pt>
                <c:pt idx="51">
                  <c:v>1231.6587148780059</c:v>
                </c:pt>
                <c:pt idx="52">
                  <c:v>1246.3841657966038</c:v>
                </c:pt>
                <c:pt idx="53">
                  <c:v>1281.5440184230556</c:v>
                </c:pt>
                <c:pt idx="54">
                  <c:v>1259.0851500557569</c:v>
                </c:pt>
                <c:pt idx="55">
                  <c:v>1299.3268362421447</c:v>
                </c:pt>
                <c:pt idx="56">
                  <c:v>1266.0679309663237</c:v>
                </c:pt>
                <c:pt idx="57">
                  <c:v>1269.19490013069</c:v>
                </c:pt>
                <c:pt idx="58">
                  <c:v>1286.0109390316659</c:v>
                </c:pt>
                <c:pt idx="59">
                  <c:v>1251.2283637092471</c:v>
                </c:pt>
                <c:pt idx="60">
                  <c:v>1214.7808554089063</c:v>
                </c:pt>
                <c:pt idx="61">
                  <c:v>1207.809036903049</c:v>
                </c:pt>
                <c:pt idx="62">
                  <c:v>1214.713953176986</c:v>
                </c:pt>
                <c:pt idx="63">
                  <c:v>1264.72841232461</c:v>
                </c:pt>
                <c:pt idx="64">
                  <c:v>1279.7745273787154</c:v>
                </c:pt>
                <c:pt idx="65">
                  <c:v>1315.7998293552655</c:v>
                </c:pt>
                <c:pt idx="66">
                  <c:v>1292.6658317223187</c:v>
                </c:pt>
                <c:pt idx="67">
                  <c:v>1333.9039421943614</c:v>
                </c:pt>
                <c:pt idx="68">
                  <c:v>1299.6854146499963</c:v>
                </c:pt>
                <c:pt idx="69">
                  <c:v>1302.8210079492537</c:v>
                </c:pt>
                <c:pt idx="70">
                  <c:v>1320.0075128564426</c:v>
                </c:pt>
                <c:pt idx="71">
                  <c:v>1284.2327287623416</c:v>
                </c:pt>
                <c:pt idx="72">
                  <c:v>1246.7535435680741</c:v>
                </c:pt>
                <c:pt idx="73">
                  <c:v>1239.5286578197074</c:v>
                </c:pt>
                <c:pt idx="74">
                  <c:v>1246.5452487074203</c:v>
                </c:pt>
                <c:pt idx="75">
                  <c:v>1297.7981097712141</c:v>
                </c:pt>
                <c:pt idx="76">
                  <c:v>1313.1648889608271</c:v>
                </c:pt>
                <c:pt idx="77">
                  <c:v>1350.0556402874754</c:v>
                </c:pt>
                <c:pt idx="78">
                  <c:v>1326.2465133888804</c:v>
                </c:pt>
                <c:pt idx="79">
                  <c:v>1368.4810481465781</c:v>
                </c:pt>
                <c:pt idx="80">
                  <c:v>1333.302898333669</c:v>
                </c:pt>
                <c:pt idx="81">
                  <c:v>1336.4471157678174</c:v>
                </c:pt>
                <c:pt idx="82">
                  <c:v>1354.0040866812196</c:v>
                </c:pt>
                <c:pt idx="83">
                  <c:v>1317.2370938154361</c:v>
                </c:pt>
                <c:pt idx="84">
                  <c:v>1278.7262317272416</c:v>
                </c:pt>
                <c:pt idx="85">
                  <c:v>1271.2482787363658</c:v>
                </c:pt>
                <c:pt idx="86">
                  <c:v>1278.3765442378547</c:v>
                </c:pt>
                <c:pt idx="87">
                  <c:v>1330.8678072178179</c:v>
                </c:pt>
                <c:pt idx="88">
                  <c:v>1346.5552505429387</c:v>
                </c:pt>
                <c:pt idx="89">
                  <c:v>1384.3114512196851</c:v>
                </c:pt>
                <c:pt idx="90">
                  <c:v>1359.8271950554422</c:v>
                </c:pt>
                <c:pt idx="91">
                  <c:v>1403.0581540987951</c:v>
                </c:pt>
                <c:pt idx="92">
                  <c:v>1366.9203820173418</c:v>
                </c:pt>
                <c:pt idx="93">
                  <c:v>1370.0732235863811</c:v>
                </c:pt>
                <c:pt idx="94">
                  <c:v>1388.0006605059964</c:v>
                </c:pt>
                <c:pt idx="95">
                  <c:v>1350.2414588685303</c:v>
                </c:pt>
                <c:pt idx="96">
                  <c:v>1310.6989198864092</c:v>
                </c:pt>
                <c:pt idx="97">
                  <c:v>1302.9678996530242</c:v>
                </c:pt>
                <c:pt idx="98">
                  <c:v>1310.2078397682892</c:v>
                </c:pt>
                <c:pt idx="99">
                  <c:v>1363.937504664422</c:v>
                </c:pt>
                <c:pt idx="100">
                  <c:v>1379.9456121250505</c:v>
                </c:pt>
                <c:pt idx="101">
                  <c:v>1418.567262151895</c:v>
                </c:pt>
                <c:pt idx="102">
                  <c:v>1393.4078767220042</c:v>
                </c:pt>
                <c:pt idx="103">
                  <c:v>1437.6352600510118</c:v>
                </c:pt>
                <c:pt idx="104">
                  <c:v>1400.5378657010147</c:v>
                </c:pt>
                <c:pt idx="105">
                  <c:v>1403.6993314049448</c:v>
                </c:pt>
                <c:pt idx="106">
                  <c:v>1421.9972343307734</c:v>
                </c:pt>
                <c:pt idx="107">
                  <c:v>1383.2458239216251</c:v>
                </c:pt>
                <c:pt idx="108">
                  <c:v>1342.6716080455772</c:v>
                </c:pt>
                <c:pt idx="109">
                  <c:v>1334.6875205696829</c:v>
                </c:pt>
                <c:pt idx="110">
                  <c:v>1342.0391352987237</c:v>
                </c:pt>
                <c:pt idx="111">
                  <c:v>1397.0072021110263</c:v>
                </c:pt>
                <c:pt idx="112">
                  <c:v>1413.3359737071623</c:v>
                </c:pt>
                <c:pt idx="113">
                  <c:v>1452.8230730841051</c:v>
                </c:pt>
                <c:pt idx="114">
                  <c:v>1426.9885583885662</c:v>
                </c:pt>
                <c:pt idx="115">
                  <c:v>1472.2123660032287</c:v>
                </c:pt>
                <c:pt idx="116">
                  <c:v>1434.1553493846873</c:v>
                </c:pt>
                <c:pt idx="117">
                  <c:v>1437.3254392235085</c:v>
                </c:pt>
                <c:pt idx="118">
                  <c:v>1455.9938081555504</c:v>
                </c:pt>
                <c:pt idx="119">
                  <c:v>1416.2501889747195</c:v>
                </c:pt>
                <c:pt idx="120">
                  <c:v>1374.6442962047447</c:v>
                </c:pt>
                <c:pt idx="121">
                  <c:v>1366.4071414863413</c:v>
                </c:pt>
                <c:pt idx="122">
                  <c:v>1373.8704308291581</c:v>
                </c:pt>
                <c:pt idx="123">
                  <c:v>1430.0768995576304</c:v>
                </c:pt>
                <c:pt idx="124">
                  <c:v>1446.7263352892739</c:v>
                </c:pt>
                <c:pt idx="125">
                  <c:v>1487.078884016315</c:v>
                </c:pt>
                <c:pt idx="126">
                  <c:v>1460.5692400551279</c:v>
                </c:pt>
                <c:pt idx="127">
                  <c:v>1506.7894719554456</c:v>
                </c:pt>
                <c:pt idx="128">
                  <c:v>1467.7728330683601</c:v>
                </c:pt>
                <c:pt idx="129">
                  <c:v>1470.9515470420722</c:v>
                </c:pt>
                <c:pt idx="130">
                  <c:v>1489.9903819803271</c:v>
                </c:pt>
                <c:pt idx="131">
                  <c:v>1449.2545540278138</c:v>
                </c:pt>
                <c:pt idx="132">
                  <c:v>1406.6169843639125</c:v>
                </c:pt>
                <c:pt idx="133">
                  <c:v>1398.1267624029997</c:v>
                </c:pt>
                <c:pt idx="134">
                  <c:v>1405.7017263595924</c:v>
                </c:pt>
                <c:pt idx="135">
                  <c:v>1463.1465970042343</c:v>
                </c:pt>
                <c:pt idx="136">
                  <c:v>1480.1166968713856</c:v>
                </c:pt>
                <c:pt idx="137">
                  <c:v>1521.3346949485249</c:v>
                </c:pt>
                <c:pt idx="138">
                  <c:v>1494.1499217216897</c:v>
                </c:pt>
                <c:pt idx="139">
                  <c:v>1541.3665779076623</c:v>
                </c:pt>
                <c:pt idx="140">
                  <c:v>1501.3903167520327</c:v>
                </c:pt>
                <c:pt idx="141">
                  <c:v>1504.5776548606359</c:v>
                </c:pt>
                <c:pt idx="142">
                  <c:v>1523.9869558051039</c:v>
                </c:pt>
                <c:pt idx="143">
                  <c:v>1482.2589190809083</c:v>
                </c:pt>
                <c:pt idx="144">
                  <c:v>1438.58967252308</c:v>
                </c:pt>
                <c:pt idx="145">
                  <c:v>1429.8463833196579</c:v>
                </c:pt>
                <c:pt idx="146">
                  <c:v>1437.5330218900267</c:v>
                </c:pt>
                <c:pt idx="147">
                  <c:v>1496.2162944508384</c:v>
                </c:pt>
                <c:pt idx="148">
                  <c:v>1513.5070584534972</c:v>
                </c:pt>
                <c:pt idx="149">
                  <c:v>1555.5905058807348</c:v>
                </c:pt>
                <c:pt idx="150">
                  <c:v>1527.7306033882517</c:v>
                </c:pt>
                <c:pt idx="151">
                  <c:v>1575.9436838598792</c:v>
                </c:pt>
                <c:pt idx="152">
                  <c:v>1535.0078004357056</c:v>
                </c:pt>
                <c:pt idx="153">
                  <c:v>1538.2037626791996</c:v>
                </c:pt>
                <c:pt idx="154">
                  <c:v>1557.9835296298809</c:v>
                </c:pt>
                <c:pt idx="155">
                  <c:v>1515.263284134003</c:v>
                </c:pt>
              </c:numCache>
            </c:numRef>
          </c:val>
          <c:smooth val="0"/>
          <c:extLst>
            <c:ext xmlns:c16="http://schemas.microsoft.com/office/drawing/2014/chart" uri="{C3380CC4-5D6E-409C-BE32-E72D297353CC}">
              <c16:uniqueId val="{00000002-D560-4D1A-B2AF-C2292C98CEC6}"/>
            </c:ext>
          </c:extLst>
        </c:ser>
        <c:dLbls>
          <c:showLegendKey val="0"/>
          <c:showVal val="0"/>
          <c:showCatName val="0"/>
          <c:showSerName val="0"/>
          <c:showPercent val="0"/>
          <c:showBubbleSize val="0"/>
        </c:dLbls>
        <c:smooth val="0"/>
        <c:axId val="680014496"/>
        <c:axId val="680013512"/>
      </c:lineChart>
      <c:catAx>
        <c:axId val="680014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80013512"/>
        <c:crosses val="autoZero"/>
        <c:auto val="1"/>
        <c:lblAlgn val="ctr"/>
        <c:lblOffset val="100"/>
        <c:noMultiLvlLbl val="0"/>
      </c:catAx>
      <c:valAx>
        <c:axId val="6800135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800144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000" b="1"/>
            </a:pPr>
            <a:r>
              <a:rPr lang="en-US"/>
              <a:t>ARIMA (Transport related)</a:t>
            </a:r>
          </a:p>
        </c:rich>
      </c:tx>
      <c:overlay val="0"/>
    </c:title>
    <c:autoTitleDeleted val="0"/>
    <c:plotArea>
      <c:layout/>
      <c:scatterChart>
        <c:scatterStyle val="lineMarker"/>
        <c:varyColors val="0"/>
        <c:ser>
          <c:idx val="0"/>
          <c:order val="0"/>
          <c:tx>
            <c:v>Transport related</c:v>
          </c:tx>
          <c:spPr>
            <a:ln w="12700">
              <a:solidFill>
                <a:srgbClr val="4472C4"/>
              </a:solidFill>
              <a:prstDash val="solid"/>
            </a:ln>
            <a:effectLst/>
          </c:spPr>
          <c:marker>
            <c:symbol val="none"/>
          </c:marker>
          <c:xVal>
            <c:numRef>
              <c:f>'[Electricity Consumption Final Submission(5550).xlsm]2.3.Transport Prediction'!$B$63:$B$224</c:f>
              <c:numCache>
                <c:formatCode>m/d/yyyy</c:formatCode>
                <c:ptCount val="162"/>
                <c:pt idx="0">
                  <c:v>38353</c:v>
                </c:pt>
                <c:pt idx="1">
                  <c:v>38384</c:v>
                </c:pt>
                <c:pt idx="2">
                  <c:v>38412</c:v>
                </c:pt>
                <c:pt idx="3">
                  <c:v>38443</c:v>
                </c:pt>
                <c:pt idx="4">
                  <c:v>38473</c:v>
                </c:pt>
                <c:pt idx="5">
                  <c:v>38504</c:v>
                </c:pt>
                <c:pt idx="6">
                  <c:v>38534</c:v>
                </c:pt>
                <c:pt idx="7">
                  <c:v>38565</c:v>
                </c:pt>
                <c:pt idx="8">
                  <c:v>38596</c:v>
                </c:pt>
                <c:pt idx="9">
                  <c:v>38626</c:v>
                </c:pt>
                <c:pt idx="10">
                  <c:v>38657</c:v>
                </c:pt>
                <c:pt idx="11">
                  <c:v>38687</c:v>
                </c:pt>
                <c:pt idx="12">
                  <c:v>38718</c:v>
                </c:pt>
                <c:pt idx="13">
                  <c:v>38749</c:v>
                </c:pt>
                <c:pt idx="14">
                  <c:v>38777</c:v>
                </c:pt>
                <c:pt idx="15">
                  <c:v>38808</c:v>
                </c:pt>
                <c:pt idx="16">
                  <c:v>38838</c:v>
                </c:pt>
                <c:pt idx="17">
                  <c:v>38869</c:v>
                </c:pt>
                <c:pt idx="18">
                  <c:v>38899</c:v>
                </c:pt>
                <c:pt idx="19">
                  <c:v>38930</c:v>
                </c:pt>
                <c:pt idx="20">
                  <c:v>38961</c:v>
                </c:pt>
                <c:pt idx="21">
                  <c:v>38991</c:v>
                </c:pt>
                <c:pt idx="22">
                  <c:v>39022</c:v>
                </c:pt>
                <c:pt idx="23">
                  <c:v>39052</c:v>
                </c:pt>
                <c:pt idx="24">
                  <c:v>39083</c:v>
                </c:pt>
                <c:pt idx="25">
                  <c:v>39114</c:v>
                </c:pt>
                <c:pt idx="26">
                  <c:v>39142</c:v>
                </c:pt>
                <c:pt idx="27">
                  <c:v>39173</c:v>
                </c:pt>
                <c:pt idx="28">
                  <c:v>39203</c:v>
                </c:pt>
                <c:pt idx="29">
                  <c:v>39234</c:v>
                </c:pt>
                <c:pt idx="30">
                  <c:v>39264</c:v>
                </c:pt>
                <c:pt idx="31">
                  <c:v>39295</c:v>
                </c:pt>
                <c:pt idx="32">
                  <c:v>39326</c:v>
                </c:pt>
                <c:pt idx="33">
                  <c:v>39356</c:v>
                </c:pt>
                <c:pt idx="34">
                  <c:v>39387</c:v>
                </c:pt>
                <c:pt idx="35">
                  <c:v>39417</c:v>
                </c:pt>
                <c:pt idx="36">
                  <c:v>39448</c:v>
                </c:pt>
                <c:pt idx="37">
                  <c:v>39479</c:v>
                </c:pt>
                <c:pt idx="38">
                  <c:v>39508</c:v>
                </c:pt>
                <c:pt idx="39">
                  <c:v>39539</c:v>
                </c:pt>
                <c:pt idx="40">
                  <c:v>39569</c:v>
                </c:pt>
                <c:pt idx="41">
                  <c:v>39600</c:v>
                </c:pt>
                <c:pt idx="42">
                  <c:v>39630</c:v>
                </c:pt>
                <c:pt idx="43">
                  <c:v>39661</c:v>
                </c:pt>
                <c:pt idx="44">
                  <c:v>39692</c:v>
                </c:pt>
                <c:pt idx="45">
                  <c:v>39722</c:v>
                </c:pt>
                <c:pt idx="46">
                  <c:v>39753</c:v>
                </c:pt>
                <c:pt idx="47">
                  <c:v>39783</c:v>
                </c:pt>
                <c:pt idx="48">
                  <c:v>39814</c:v>
                </c:pt>
                <c:pt idx="49">
                  <c:v>39845</c:v>
                </c:pt>
                <c:pt idx="50">
                  <c:v>39873</c:v>
                </c:pt>
                <c:pt idx="51">
                  <c:v>39904</c:v>
                </c:pt>
                <c:pt idx="52">
                  <c:v>39934</c:v>
                </c:pt>
                <c:pt idx="53">
                  <c:v>39965</c:v>
                </c:pt>
                <c:pt idx="54">
                  <c:v>39995</c:v>
                </c:pt>
                <c:pt idx="55">
                  <c:v>40026</c:v>
                </c:pt>
                <c:pt idx="56">
                  <c:v>40057</c:v>
                </c:pt>
                <c:pt idx="57">
                  <c:v>40087</c:v>
                </c:pt>
                <c:pt idx="58">
                  <c:v>40118</c:v>
                </c:pt>
                <c:pt idx="59">
                  <c:v>40148</c:v>
                </c:pt>
                <c:pt idx="60">
                  <c:v>40179</c:v>
                </c:pt>
                <c:pt idx="61">
                  <c:v>40210</c:v>
                </c:pt>
                <c:pt idx="62">
                  <c:v>40238</c:v>
                </c:pt>
                <c:pt idx="63">
                  <c:v>40269</c:v>
                </c:pt>
                <c:pt idx="64">
                  <c:v>40299</c:v>
                </c:pt>
                <c:pt idx="65">
                  <c:v>40330</c:v>
                </c:pt>
                <c:pt idx="66">
                  <c:v>40360</c:v>
                </c:pt>
                <c:pt idx="67">
                  <c:v>40391</c:v>
                </c:pt>
                <c:pt idx="68">
                  <c:v>40422</c:v>
                </c:pt>
                <c:pt idx="69">
                  <c:v>40452</c:v>
                </c:pt>
                <c:pt idx="70">
                  <c:v>40483</c:v>
                </c:pt>
                <c:pt idx="71">
                  <c:v>40513</c:v>
                </c:pt>
                <c:pt idx="72">
                  <c:v>40544</c:v>
                </c:pt>
                <c:pt idx="73">
                  <c:v>40575</c:v>
                </c:pt>
                <c:pt idx="74">
                  <c:v>40603</c:v>
                </c:pt>
                <c:pt idx="75">
                  <c:v>40634</c:v>
                </c:pt>
                <c:pt idx="76">
                  <c:v>40664</c:v>
                </c:pt>
                <c:pt idx="77">
                  <c:v>40695</c:v>
                </c:pt>
                <c:pt idx="78">
                  <c:v>40725</c:v>
                </c:pt>
                <c:pt idx="79">
                  <c:v>40756</c:v>
                </c:pt>
                <c:pt idx="80">
                  <c:v>40787</c:v>
                </c:pt>
                <c:pt idx="81">
                  <c:v>40817</c:v>
                </c:pt>
                <c:pt idx="82">
                  <c:v>40848</c:v>
                </c:pt>
                <c:pt idx="83">
                  <c:v>40878</c:v>
                </c:pt>
                <c:pt idx="84">
                  <c:v>40909</c:v>
                </c:pt>
                <c:pt idx="85">
                  <c:v>40940</c:v>
                </c:pt>
                <c:pt idx="86">
                  <c:v>40969</c:v>
                </c:pt>
                <c:pt idx="87">
                  <c:v>41000</c:v>
                </c:pt>
                <c:pt idx="88">
                  <c:v>41030</c:v>
                </c:pt>
                <c:pt idx="89">
                  <c:v>41061</c:v>
                </c:pt>
                <c:pt idx="90">
                  <c:v>41091</c:v>
                </c:pt>
                <c:pt idx="91">
                  <c:v>41122</c:v>
                </c:pt>
                <c:pt idx="92">
                  <c:v>41153</c:v>
                </c:pt>
                <c:pt idx="93">
                  <c:v>41183</c:v>
                </c:pt>
                <c:pt idx="94">
                  <c:v>41214</c:v>
                </c:pt>
                <c:pt idx="95">
                  <c:v>41244</c:v>
                </c:pt>
                <c:pt idx="96">
                  <c:v>41275</c:v>
                </c:pt>
                <c:pt idx="97">
                  <c:v>41306</c:v>
                </c:pt>
                <c:pt idx="98">
                  <c:v>41334</c:v>
                </c:pt>
                <c:pt idx="99">
                  <c:v>41365</c:v>
                </c:pt>
                <c:pt idx="100">
                  <c:v>41395</c:v>
                </c:pt>
                <c:pt idx="101">
                  <c:v>41426</c:v>
                </c:pt>
                <c:pt idx="102">
                  <c:v>41456</c:v>
                </c:pt>
                <c:pt idx="103">
                  <c:v>41487</c:v>
                </c:pt>
                <c:pt idx="104">
                  <c:v>41518</c:v>
                </c:pt>
                <c:pt idx="105">
                  <c:v>41548</c:v>
                </c:pt>
                <c:pt idx="106">
                  <c:v>41579</c:v>
                </c:pt>
                <c:pt idx="107">
                  <c:v>41609</c:v>
                </c:pt>
                <c:pt idx="108">
                  <c:v>41640</c:v>
                </c:pt>
                <c:pt idx="109">
                  <c:v>41671</c:v>
                </c:pt>
                <c:pt idx="110">
                  <c:v>41699</c:v>
                </c:pt>
                <c:pt idx="111">
                  <c:v>41730</c:v>
                </c:pt>
                <c:pt idx="112">
                  <c:v>41760</c:v>
                </c:pt>
                <c:pt idx="113">
                  <c:v>41791</c:v>
                </c:pt>
                <c:pt idx="114">
                  <c:v>41821</c:v>
                </c:pt>
                <c:pt idx="115">
                  <c:v>41852</c:v>
                </c:pt>
                <c:pt idx="116">
                  <c:v>41883</c:v>
                </c:pt>
                <c:pt idx="117">
                  <c:v>41913</c:v>
                </c:pt>
                <c:pt idx="118">
                  <c:v>41944</c:v>
                </c:pt>
                <c:pt idx="119">
                  <c:v>41974</c:v>
                </c:pt>
                <c:pt idx="120">
                  <c:v>42005</c:v>
                </c:pt>
                <c:pt idx="121">
                  <c:v>42036</c:v>
                </c:pt>
                <c:pt idx="122">
                  <c:v>42064</c:v>
                </c:pt>
                <c:pt idx="123">
                  <c:v>42095</c:v>
                </c:pt>
                <c:pt idx="124">
                  <c:v>42125</c:v>
                </c:pt>
                <c:pt idx="125">
                  <c:v>42156</c:v>
                </c:pt>
                <c:pt idx="126">
                  <c:v>42186</c:v>
                </c:pt>
                <c:pt idx="127">
                  <c:v>42217</c:v>
                </c:pt>
                <c:pt idx="128">
                  <c:v>42248</c:v>
                </c:pt>
                <c:pt idx="129">
                  <c:v>42278</c:v>
                </c:pt>
                <c:pt idx="130">
                  <c:v>42309</c:v>
                </c:pt>
                <c:pt idx="131">
                  <c:v>42339</c:v>
                </c:pt>
                <c:pt idx="132">
                  <c:v>42370</c:v>
                </c:pt>
                <c:pt idx="133">
                  <c:v>42401</c:v>
                </c:pt>
                <c:pt idx="134">
                  <c:v>42430</c:v>
                </c:pt>
                <c:pt idx="135">
                  <c:v>42461</c:v>
                </c:pt>
                <c:pt idx="136">
                  <c:v>42491</c:v>
                </c:pt>
                <c:pt idx="137">
                  <c:v>42522</c:v>
                </c:pt>
                <c:pt idx="138">
                  <c:v>42552</c:v>
                </c:pt>
                <c:pt idx="139">
                  <c:v>42583</c:v>
                </c:pt>
                <c:pt idx="140">
                  <c:v>42614</c:v>
                </c:pt>
                <c:pt idx="141">
                  <c:v>42644</c:v>
                </c:pt>
                <c:pt idx="142">
                  <c:v>42675</c:v>
                </c:pt>
                <c:pt idx="143">
                  <c:v>42705</c:v>
                </c:pt>
                <c:pt idx="144">
                  <c:v>42736</c:v>
                </c:pt>
                <c:pt idx="145">
                  <c:v>42767</c:v>
                </c:pt>
                <c:pt idx="146">
                  <c:v>42795</c:v>
                </c:pt>
                <c:pt idx="147">
                  <c:v>42826</c:v>
                </c:pt>
                <c:pt idx="148">
                  <c:v>42856</c:v>
                </c:pt>
                <c:pt idx="149">
                  <c:v>42887</c:v>
                </c:pt>
                <c:pt idx="150">
                  <c:v>42917</c:v>
                </c:pt>
                <c:pt idx="151">
                  <c:v>42948</c:v>
                </c:pt>
                <c:pt idx="152">
                  <c:v>42979</c:v>
                </c:pt>
                <c:pt idx="153">
                  <c:v>43009</c:v>
                </c:pt>
                <c:pt idx="154">
                  <c:v>43040</c:v>
                </c:pt>
                <c:pt idx="155">
                  <c:v>43070</c:v>
                </c:pt>
                <c:pt idx="156">
                  <c:v>43101</c:v>
                </c:pt>
                <c:pt idx="157">
                  <c:v>43132</c:v>
                </c:pt>
                <c:pt idx="158">
                  <c:v>43160</c:v>
                </c:pt>
                <c:pt idx="159">
                  <c:v>43191</c:v>
                </c:pt>
                <c:pt idx="160">
                  <c:v>43221</c:v>
                </c:pt>
                <c:pt idx="161">
                  <c:v>43252</c:v>
                </c:pt>
              </c:numCache>
            </c:numRef>
          </c:xVal>
          <c:yVal>
            <c:numRef>
              <c:f>'[Electricity Consumption Final Submission(5550).xlsm]2.3.Transport Prediction'!$C$63:$C$224</c:f>
              <c:numCache>
                <c:formatCode>0.000</c:formatCode>
                <c:ptCount val="162"/>
                <c:pt idx="0">
                  <c:v>93.3</c:v>
                </c:pt>
                <c:pt idx="1">
                  <c:v>95.7</c:v>
                </c:pt>
                <c:pt idx="2">
                  <c:v>93.8</c:v>
                </c:pt>
                <c:pt idx="3">
                  <c:v>99.4</c:v>
                </c:pt>
                <c:pt idx="4">
                  <c:v>100</c:v>
                </c:pt>
                <c:pt idx="5">
                  <c:v>105.6</c:v>
                </c:pt>
                <c:pt idx="6">
                  <c:v>99.4</c:v>
                </c:pt>
                <c:pt idx="7">
                  <c:v>106.3</c:v>
                </c:pt>
                <c:pt idx="8">
                  <c:v>104.2</c:v>
                </c:pt>
                <c:pt idx="9">
                  <c:v>99.5</c:v>
                </c:pt>
                <c:pt idx="10">
                  <c:v>105.7</c:v>
                </c:pt>
                <c:pt idx="11">
                  <c:v>97.1</c:v>
                </c:pt>
                <c:pt idx="12">
                  <c:v>101.4</c:v>
                </c:pt>
                <c:pt idx="13">
                  <c:v>97.7</c:v>
                </c:pt>
                <c:pt idx="14">
                  <c:v>95.8</c:v>
                </c:pt>
                <c:pt idx="15">
                  <c:v>103</c:v>
                </c:pt>
                <c:pt idx="16">
                  <c:v>105</c:v>
                </c:pt>
                <c:pt idx="17">
                  <c:v>106.5</c:v>
                </c:pt>
                <c:pt idx="18">
                  <c:v>102</c:v>
                </c:pt>
                <c:pt idx="19">
                  <c:v>110.5</c:v>
                </c:pt>
                <c:pt idx="20">
                  <c:v>105.5</c:v>
                </c:pt>
                <c:pt idx="21">
                  <c:v>106.2</c:v>
                </c:pt>
                <c:pt idx="22">
                  <c:v>110</c:v>
                </c:pt>
                <c:pt idx="23">
                  <c:v>101.9</c:v>
                </c:pt>
                <c:pt idx="24">
                  <c:v>107.5</c:v>
                </c:pt>
                <c:pt idx="25">
                  <c:v>99.7</c:v>
                </c:pt>
                <c:pt idx="26">
                  <c:v>101.9</c:v>
                </c:pt>
                <c:pt idx="27">
                  <c:v>106.4</c:v>
                </c:pt>
                <c:pt idx="28">
                  <c:v>108.5</c:v>
                </c:pt>
                <c:pt idx="29">
                  <c:v>108.5</c:v>
                </c:pt>
                <c:pt idx="30">
                  <c:v>111.7</c:v>
                </c:pt>
                <c:pt idx="31">
                  <c:v>113.3</c:v>
                </c:pt>
                <c:pt idx="32">
                  <c:v>109.5</c:v>
                </c:pt>
                <c:pt idx="33">
                  <c:v>112.3</c:v>
                </c:pt>
                <c:pt idx="34">
                  <c:v>113.8</c:v>
                </c:pt>
                <c:pt idx="35">
                  <c:v>107.1</c:v>
                </c:pt>
                <c:pt idx="36">
                  <c:v>113.4</c:v>
                </c:pt>
                <c:pt idx="37">
                  <c:v>110.5</c:v>
                </c:pt>
                <c:pt idx="38">
                  <c:v>105.5</c:v>
                </c:pt>
                <c:pt idx="39">
                  <c:v>116.5</c:v>
                </c:pt>
                <c:pt idx="40">
                  <c:v>114.2</c:v>
                </c:pt>
                <c:pt idx="41">
                  <c:v>121.8</c:v>
                </c:pt>
                <c:pt idx="42">
                  <c:v>121.2</c:v>
                </c:pt>
                <c:pt idx="43">
                  <c:v>117.4</c:v>
                </c:pt>
                <c:pt idx="44">
                  <c:v>123.5</c:v>
                </c:pt>
                <c:pt idx="45">
                  <c:v>120.1</c:v>
                </c:pt>
                <c:pt idx="46">
                  <c:v>117.5</c:v>
                </c:pt>
                <c:pt idx="47">
                  <c:v>118.2</c:v>
                </c:pt>
                <c:pt idx="48">
                  <c:v>109</c:v>
                </c:pt>
                <c:pt idx="49">
                  <c:v>109.7</c:v>
                </c:pt>
                <c:pt idx="50">
                  <c:v>106.3</c:v>
                </c:pt>
                <c:pt idx="51">
                  <c:v>117.6</c:v>
                </c:pt>
                <c:pt idx="52">
                  <c:v>112.5</c:v>
                </c:pt>
                <c:pt idx="53">
                  <c:v>123.2</c:v>
                </c:pt>
                <c:pt idx="54">
                  <c:v>119.9</c:v>
                </c:pt>
                <c:pt idx="55">
                  <c:v>129.1</c:v>
                </c:pt>
                <c:pt idx="56">
                  <c:v>172.3</c:v>
                </c:pt>
                <c:pt idx="57">
                  <c:v>171.8</c:v>
                </c:pt>
                <c:pt idx="58">
                  <c:v>167.3</c:v>
                </c:pt>
                <c:pt idx="59">
                  <c:v>169.1</c:v>
                </c:pt>
                <c:pt idx="60">
                  <c:v>163.80000000000001</c:v>
                </c:pt>
                <c:pt idx="61">
                  <c:v>166.3</c:v>
                </c:pt>
                <c:pt idx="62">
                  <c:v>165</c:v>
                </c:pt>
                <c:pt idx="63">
                  <c:v>173.6</c:v>
                </c:pt>
                <c:pt idx="64">
                  <c:v>167.3</c:v>
                </c:pt>
                <c:pt idx="65">
                  <c:v>181</c:v>
                </c:pt>
                <c:pt idx="66">
                  <c:v>173.4</c:v>
                </c:pt>
                <c:pt idx="67">
                  <c:v>182.8</c:v>
                </c:pt>
                <c:pt idx="68">
                  <c:v>181.1</c:v>
                </c:pt>
                <c:pt idx="69">
                  <c:v>174.9</c:v>
                </c:pt>
                <c:pt idx="70">
                  <c:v>185.5</c:v>
                </c:pt>
                <c:pt idx="71">
                  <c:v>183.7</c:v>
                </c:pt>
                <c:pt idx="72">
                  <c:v>176.9</c:v>
                </c:pt>
                <c:pt idx="73">
                  <c:v>176.7</c:v>
                </c:pt>
                <c:pt idx="74">
                  <c:v>166.3</c:v>
                </c:pt>
                <c:pt idx="75">
                  <c:v>180.2</c:v>
                </c:pt>
                <c:pt idx="76">
                  <c:v>184</c:v>
                </c:pt>
                <c:pt idx="77">
                  <c:v>195.6</c:v>
                </c:pt>
                <c:pt idx="78">
                  <c:v>186.2</c:v>
                </c:pt>
                <c:pt idx="79">
                  <c:v>201</c:v>
                </c:pt>
                <c:pt idx="80">
                  <c:v>194.1</c:v>
                </c:pt>
                <c:pt idx="81">
                  <c:v>183.9</c:v>
                </c:pt>
                <c:pt idx="82">
                  <c:v>196.5</c:v>
                </c:pt>
                <c:pt idx="83">
                  <c:v>182.8</c:v>
                </c:pt>
                <c:pt idx="84">
                  <c:v>187.8</c:v>
                </c:pt>
                <c:pt idx="85">
                  <c:v>189.8</c:v>
                </c:pt>
                <c:pt idx="86">
                  <c:v>181.3</c:v>
                </c:pt>
                <c:pt idx="87">
                  <c:v>194.9</c:v>
                </c:pt>
                <c:pt idx="88">
                  <c:v>196</c:v>
                </c:pt>
                <c:pt idx="89">
                  <c:v>199.2</c:v>
                </c:pt>
                <c:pt idx="90">
                  <c:v>199.1</c:v>
                </c:pt>
                <c:pt idx="91">
                  <c:v>200.1</c:v>
                </c:pt>
                <c:pt idx="92">
                  <c:v>198.9</c:v>
                </c:pt>
                <c:pt idx="93">
                  <c:v>193.6</c:v>
                </c:pt>
                <c:pt idx="94">
                  <c:v>198.5</c:v>
                </c:pt>
                <c:pt idx="95">
                  <c:v>189.3</c:v>
                </c:pt>
                <c:pt idx="96">
                  <c:v>197.2</c:v>
                </c:pt>
                <c:pt idx="97">
                  <c:v>189.6</c:v>
                </c:pt>
                <c:pt idx="98">
                  <c:v>176.4</c:v>
                </c:pt>
                <c:pt idx="99">
                  <c:v>198.1</c:v>
                </c:pt>
                <c:pt idx="100">
                  <c:v>199.8</c:v>
                </c:pt>
                <c:pt idx="101">
                  <c:v>202.1</c:v>
                </c:pt>
                <c:pt idx="102">
                  <c:v>204.5</c:v>
                </c:pt>
                <c:pt idx="103">
                  <c:v>202.5</c:v>
                </c:pt>
                <c:pt idx="104">
                  <c:v>202.7</c:v>
                </c:pt>
                <c:pt idx="105">
                  <c:v>196.2</c:v>
                </c:pt>
                <c:pt idx="106">
                  <c:v>203.5</c:v>
                </c:pt>
                <c:pt idx="107">
                  <c:v>196.4</c:v>
                </c:pt>
                <c:pt idx="108">
                  <c:v>197.7</c:v>
                </c:pt>
                <c:pt idx="109">
                  <c:v>193</c:v>
                </c:pt>
                <c:pt idx="110">
                  <c:v>180.1</c:v>
                </c:pt>
                <c:pt idx="111">
                  <c:v>203.7</c:v>
                </c:pt>
                <c:pt idx="112">
                  <c:v>202.8</c:v>
                </c:pt>
                <c:pt idx="113">
                  <c:v>209.1</c:v>
                </c:pt>
                <c:pt idx="114">
                  <c:v>208.2</c:v>
                </c:pt>
                <c:pt idx="115">
                  <c:v>214.7</c:v>
                </c:pt>
                <c:pt idx="116">
                  <c:v>210.1</c:v>
                </c:pt>
                <c:pt idx="117">
                  <c:v>206.9</c:v>
                </c:pt>
                <c:pt idx="118">
                  <c:v>210.4</c:v>
                </c:pt>
                <c:pt idx="119">
                  <c:v>204.4</c:v>
                </c:pt>
                <c:pt idx="120">
                  <c:v>203.9</c:v>
                </c:pt>
                <c:pt idx="121">
                  <c:v>199.1</c:v>
                </c:pt>
                <c:pt idx="122">
                  <c:v>183.1</c:v>
                </c:pt>
                <c:pt idx="123">
                  <c:v>206.2</c:v>
                </c:pt>
                <c:pt idx="124">
                  <c:v>204</c:v>
                </c:pt>
                <c:pt idx="125">
                  <c:v>207.7</c:v>
                </c:pt>
                <c:pt idx="126">
                  <c:v>204.9</c:v>
                </c:pt>
                <c:pt idx="127">
                  <c:v>210</c:v>
                </c:pt>
                <c:pt idx="128">
                  <c:v>206.7</c:v>
                </c:pt>
                <c:pt idx="129">
                  <c:v>202.5</c:v>
                </c:pt>
                <c:pt idx="130">
                  <c:v>211.1</c:v>
                </c:pt>
                <c:pt idx="131">
                  <c:v>205.6</c:v>
                </c:pt>
                <c:pt idx="132">
                  <c:v>214.4</c:v>
                </c:pt>
                <c:pt idx="133">
                  <c:v>214.9</c:v>
                </c:pt>
                <c:pt idx="134">
                  <c:v>203.6</c:v>
                </c:pt>
                <c:pt idx="135">
                  <c:v>221.9</c:v>
                </c:pt>
                <c:pt idx="136">
                  <c:v>220.3</c:v>
                </c:pt>
                <c:pt idx="137">
                  <c:v>228.4</c:v>
                </c:pt>
                <c:pt idx="138">
                  <c:v>217.7</c:v>
                </c:pt>
                <c:pt idx="139">
                  <c:v>226.7</c:v>
                </c:pt>
                <c:pt idx="140">
                  <c:v>218.6</c:v>
                </c:pt>
                <c:pt idx="141">
                  <c:v>220.4</c:v>
                </c:pt>
                <c:pt idx="142">
                  <c:v>233.8</c:v>
                </c:pt>
                <c:pt idx="143">
                  <c:v>217.1</c:v>
                </c:pt>
                <c:pt idx="144">
                  <c:v>226.1</c:v>
                </c:pt>
                <c:pt idx="145">
                  <c:v>222.6</c:v>
                </c:pt>
                <c:pt idx="146">
                  <c:v>209.7</c:v>
                </c:pt>
                <c:pt idx="147">
                  <c:v>220.9</c:v>
                </c:pt>
                <c:pt idx="148">
                  <c:v>230</c:v>
                </c:pt>
                <c:pt idx="149">
                  <c:v>228.9</c:v>
                </c:pt>
                <c:pt idx="150">
                  <c:v>232.2</c:v>
                </c:pt>
                <c:pt idx="151">
                  <c:v>242.1</c:v>
                </c:pt>
                <c:pt idx="152">
                  <c:v>231.9</c:v>
                </c:pt>
                <c:pt idx="153">
                  <c:v>235</c:v>
                </c:pt>
                <c:pt idx="154">
                  <c:v>247</c:v>
                </c:pt>
                <c:pt idx="155">
                  <c:v>241.5</c:v>
                </c:pt>
              </c:numCache>
            </c:numRef>
          </c:yVal>
          <c:smooth val="0"/>
          <c:extLst>
            <c:ext xmlns:c16="http://schemas.microsoft.com/office/drawing/2014/chart" uri="{C3380CC4-5D6E-409C-BE32-E72D297353CC}">
              <c16:uniqueId val="{00000000-7513-4C7B-98FA-42C2B5FF69BA}"/>
            </c:ext>
          </c:extLst>
        </c:ser>
        <c:ser>
          <c:idx val="1"/>
          <c:order val="1"/>
          <c:tx>
            <c:v>ARIMA (Transport related)</c:v>
          </c:tx>
          <c:spPr>
            <a:ln w="12700">
              <a:solidFill>
                <a:srgbClr val="FF0000"/>
              </a:solidFill>
              <a:prstDash val="solid"/>
            </a:ln>
            <a:effectLst/>
          </c:spPr>
          <c:marker>
            <c:symbol val="none"/>
          </c:marker>
          <c:dPt>
            <c:idx val="156"/>
            <c:bubble3D val="0"/>
            <c:spPr>
              <a:ln w="12700">
                <a:solidFill>
                  <a:srgbClr val="007800"/>
                </a:solidFill>
                <a:prstDash val="solid"/>
              </a:ln>
              <a:effectLst/>
            </c:spPr>
            <c:extLst>
              <c:ext xmlns:c16="http://schemas.microsoft.com/office/drawing/2014/chart" uri="{C3380CC4-5D6E-409C-BE32-E72D297353CC}">
                <c16:uniqueId val="{00000002-7513-4C7B-98FA-42C2B5FF69BA}"/>
              </c:ext>
            </c:extLst>
          </c:dPt>
          <c:xVal>
            <c:numRef>
              <c:f>'[Electricity Consumption Final Submission(5550).xlsm]2.3.Transport Prediction'!$B$63:$B$224</c:f>
              <c:numCache>
                <c:formatCode>m/d/yyyy</c:formatCode>
                <c:ptCount val="162"/>
                <c:pt idx="0">
                  <c:v>38353</c:v>
                </c:pt>
                <c:pt idx="1">
                  <c:v>38384</c:v>
                </c:pt>
                <c:pt idx="2">
                  <c:v>38412</c:v>
                </c:pt>
                <c:pt idx="3">
                  <c:v>38443</c:v>
                </c:pt>
                <c:pt idx="4">
                  <c:v>38473</c:v>
                </c:pt>
                <c:pt idx="5">
                  <c:v>38504</c:v>
                </c:pt>
                <c:pt idx="6">
                  <c:v>38534</c:v>
                </c:pt>
                <c:pt idx="7">
                  <c:v>38565</c:v>
                </c:pt>
                <c:pt idx="8">
                  <c:v>38596</c:v>
                </c:pt>
                <c:pt idx="9">
                  <c:v>38626</c:v>
                </c:pt>
                <c:pt idx="10">
                  <c:v>38657</c:v>
                </c:pt>
                <c:pt idx="11">
                  <c:v>38687</c:v>
                </c:pt>
                <c:pt idx="12">
                  <c:v>38718</c:v>
                </c:pt>
                <c:pt idx="13">
                  <c:v>38749</c:v>
                </c:pt>
                <c:pt idx="14">
                  <c:v>38777</c:v>
                </c:pt>
                <c:pt idx="15">
                  <c:v>38808</c:v>
                </c:pt>
                <c:pt idx="16">
                  <c:v>38838</c:v>
                </c:pt>
                <c:pt idx="17">
                  <c:v>38869</c:v>
                </c:pt>
                <c:pt idx="18">
                  <c:v>38899</c:v>
                </c:pt>
                <c:pt idx="19">
                  <c:v>38930</c:v>
                </c:pt>
                <c:pt idx="20">
                  <c:v>38961</c:v>
                </c:pt>
                <c:pt idx="21">
                  <c:v>38991</c:v>
                </c:pt>
                <c:pt idx="22">
                  <c:v>39022</c:v>
                </c:pt>
                <c:pt idx="23">
                  <c:v>39052</c:v>
                </c:pt>
                <c:pt idx="24">
                  <c:v>39083</c:v>
                </c:pt>
                <c:pt idx="25">
                  <c:v>39114</c:v>
                </c:pt>
                <c:pt idx="26">
                  <c:v>39142</c:v>
                </c:pt>
                <c:pt idx="27">
                  <c:v>39173</c:v>
                </c:pt>
                <c:pt idx="28">
                  <c:v>39203</c:v>
                </c:pt>
                <c:pt idx="29">
                  <c:v>39234</c:v>
                </c:pt>
                <c:pt idx="30">
                  <c:v>39264</c:v>
                </c:pt>
                <c:pt idx="31">
                  <c:v>39295</c:v>
                </c:pt>
                <c:pt idx="32">
                  <c:v>39326</c:v>
                </c:pt>
                <c:pt idx="33">
                  <c:v>39356</c:v>
                </c:pt>
                <c:pt idx="34">
                  <c:v>39387</c:v>
                </c:pt>
                <c:pt idx="35">
                  <c:v>39417</c:v>
                </c:pt>
                <c:pt idx="36">
                  <c:v>39448</c:v>
                </c:pt>
                <c:pt idx="37">
                  <c:v>39479</c:v>
                </c:pt>
                <c:pt idx="38">
                  <c:v>39508</c:v>
                </c:pt>
                <c:pt idx="39">
                  <c:v>39539</c:v>
                </c:pt>
                <c:pt idx="40">
                  <c:v>39569</c:v>
                </c:pt>
                <c:pt idx="41">
                  <c:v>39600</c:v>
                </c:pt>
                <c:pt idx="42">
                  <c:v>39630</c:v>
                </c:pt>
                <c:pt idx="43">
                  <c:v>39661</c:v>
                </c:pt>
                <c:pt idx="44">
                  <c:v>39692</c:v>
                </c:pt>
                <c:pt idx="45">
                  <c:v>39722</c:v>
                </c:pt>
                <c:pt idx="46">
                  <c:v>39753</c:v>
                </c:pt>
                <c:pt idx="47">
                  <c:v>39783</c:v>
                </c:pt>
                <c:pt idx="48">
                  <c:v>39814</c:v>
                </c:pt>
                <c:pt idx="49">
                  <c:v>39845</c:v>
                </c:pt>
                <c:pt idx="50">
                  <c:v>39873</c:v>
                </c:pt>
                <c:pt idx="51">
                  <c:v>39904</c:v>
                </c:pt>
                <c:pt idx="52">
                  <c:v>39934</c:v>
                </c:pt>
                <c:pt idx="53">
                  <c:v>39965</c:v>
                </c:pt>
                <c:pt idx="54">
                  <c:v>39995</c:v>
                </c:pt>
                <c:pt idx="55">
                  <c:v>40026</c:v>
                </c:pt>
                <c:pt idx="56">
                  <c:v>40057</c:v>
                </c:pt>
                <c:pt idx="57">
                  <c:v>40087</c:v>
                </c:pt>
                <c:pt idx="58">
                  <c:v>40118</c:v>
                </c:pt>
                <c:pt idx="59">
                  <c:v>40148</c:v>
                </c:pt>
                <c:pt idx="60">
                  <c:v>40179</c:v>
                </c:pt>
                <c:pt idx="61">
                  <c:v>40210</c:v>
                </c:pt>
                <c:pt idx="62">
                  <c:v>40238</c:v>
                </c:pt>
                <c:pt idx="63">
                  <c:v>40269</c:v>
                </c:pt>
                <c:pt idx="64">
                  <c:v>40299</c:v>
                </c:pt>
                <c:pt idx="65">
                  <c:v>40330</c:v>
                </c:pt>
                <c:pt idx="66">
                  <c:v>40360</c:v>
                </c:pt>
                <c:pt idx="67">
                  <c:v>40391</c:v>
                </c:pt>
                <c:pt idx="68">
                  <c:v>40422</c:v>
                </c:pt>
                <c:pt idx="69">
                  <c:v>40452</c:v>
                </c:pt>
                <c:pt idx="70">
                  <c:v>40483</c:v>
                </c:pt>
                <c:pt idx="71">
                  <c:v>40513</c:v>
                </c:pt>
                <c:pt idx="72">
                  <c:v>40544</c:v>
                </c:pt>
                <c:pt idx="73">
                  <c:v>40575</c:v>
                </c:pt>
                <c:pt idx="74">
                  <c:v>40603</c:v>
                </c:pt>
                <c:pt idx="75">
                  <c:v>40634</c:v>
                </c:pt>
                <c:pt idx="76">
                  <c:v>40664</c:v>
                </c:pt>
                <c:pt idx="77">
                  <c:v>40695</c:v>
                </c:pt>
                <c:pt idx="78">
                  <c:v>40725</c:v>
                </c:pt>
                <c:pt idx="79">
                  <c:v>40756</c:v>
                </c:pt>
                <c:pt idx="80">
                  <c:v>40787</c:v>
                </c:pt>
                <c:pt idx="81">
                  <c:v>40817</c:v>
                </c:pt>
                <c:pt idx="82">
                  <c:v>40848</c:v>
                </c:pt>
                <c:pt idx="83">
                  <c:v>40878</c:v>
                </c:pt>
                <c:pt idx="84">
                  <c:v>40909</c:v>
                </c:pt>
                <c:pt idx="85">
                  <c:v>40940</c:v>
                </c:pt>
                <c:pt idx="86">
                  <c:v>40969</c:v>
                </c:pt>
                <c:pt idx="87">
                  <c:v>41000</c:v>
                </c:pt>
                <c:pt idx="88">
                  <c:v>41030</c:v>
                </c:pt>
                <c:pt idx="89">
                  <c:v>41061</c:v>
                </c:pt>
                <c:pt idx="90">
                  <c:v>41091</c:v>
                </c:pt>
                <c:pt idx="91">
                  <c:v>41122</c:v>
                </c:pt>
                <c:pt idx="92">
                  <c:v>41153</c:v>
                </c:pt>
                <c:pt idx="93">
                  <c:v>41183</c:v>
                </c:pt>
                <c:pt idx="94">
                  <c:v>41214</c:v>
                </c:pt>
                <c:pt idx="95">
                  <c:v>41244</c:v>
                </c:pt>
                <c:pt idx="96">
                  <c:v>41275</c:v>
                </c:pt>
                <c:pt idx="97">
                  <c:v>41306</c:v>
                </c:pt>
                <c:pt idx="98">
                  <c:v>41334</c:v>
                </c:pt>
                <c:pt idx="99">
                  <c:v>41365</c:v>
                </c:pt>
                <c:pt idx="100">
                  <c:v>41395</c:v>
                </c:pt>
                <c:pt idx="101">
                  <c:v>41426</c:v>
                </c:pt>
                <c:pt idx="102">
                  <c:v>41456</c:v>
                </c:pt>
                <c:pt idx="103">
                  <c:v>41487</c:v>
                </c:pt>
                <c:pt idx="104">
                  <c:v>41518</c:v>
                </c:pt>
                <c:pt idx="105">
                  <c:v>41548</c:v>
                </c:pt>
                <c:pt idx="106">
                  <c:v>41579</c:v>
                </c:pt>
                <c:pt idx="107">
                  <c:v>41609</c:v>
                </c:pt>
                <c:pt idx="108">
                  <c:v>41640</c:v>
                </c:pt>
                <c:pt idx="109">
                  <c:v>41671</c:v>
                </c:pt>
                <c:pt idx="110">
                  <c:v>41699</c:v>
                </c:pt>
                <c:pt idx="111">
                  <c:v>41730</c:v>
                </c:pt>
                <c:pt idx="112">
                  <c:v>41760</c:v>
                </c:pt>
                <c:pt idx="113">
                  <c:v>41791</c:v>
                </c:pt>
                <c:pt idx="114">
                  <c:v>41821</c:v>
                </c:pt>
                <c:pt idx="115">
                  <c:v>41852</c:v>
                </c:pt>
                <c:pt idx="116">
                  <c:v>41883</c:v>
                </c:pt>
                <c:pt idx="117">
                  <c:v>41913</c:v>
                </c:pt>
                <c:pt idx="118">
                  <c:v>41944</c:v>
                </c:pt>
                <c:pt idx="119">
                  <c:v>41974</c:v>
                </c:pt>
                <c:pt idx="120">
                  <c:v>42005</c:v>
                </c:pt>
                <c:pt idx="121">
                  <c:v>42036</c:v>
                </c:pt>
                <c:pt idx="122">
                  <c:v>42064</c:v>
                </c:pt>
                <c:pt idx="123">
                  <c:v>42095</c:v>
                </c:pt>
                <c:pt idx="124">
                  <c:v>42125</c:v>
                </c:pt>
                <c:pt idx="125">
                  <c:v>42156</c:v>
                </c:pt>
                <c:pt idx="126">
                  <c:v>42186</c:v>
                </c:pt>
                <c:pt idx="127">
                  <c:v>42217</c:v>
                </c:pt>
                <c:pt idx="128">
                  <c:v>42248</c:v>
                </c:pt>
                <c:pt idx="129">
                  <c:v>42278</c:v>
                </c:pt>
                <c:pt idx="130">
                  <c:v>42309</c:v>
                </c:pt>
                <c:pt idx="131">
                  <c:v>42339</c:v>
                </c:pt>
                <c:pt idx="132">
                  <c:v>42370</c:v>
                </c:pt>
                <c:pt idx="133">
                  <c:v>42401</c:v>
                </c:pt>
                <c:pt idx="134">
                  <c:v>42430</c:v>
                </c:pt>
                <c:pt idx="135">
                  <c:v>42461</c:v>
                </c:pt>
                <c:pt idx="136">
                  <c:v>42491</c:v>
                </c:pt>
                <c:pt idx="137">
                  <c:v>42522</c:v>
                </c:pt>
                <c:pt idx="138">
                  <c:v>42552</c:v>
                </c:pt>
                <c:pt idx="139">
                  <c:v>42583</c:v>
                </c:pt>
                <c:pt idx="140">
                  <c:v>42614</c:v>
                </c:pt>
                <c:pt idx="141">
                  <c:v>42644</c:v>
                </c:pt>
                <c:pt idx="142">
                  <c:v>42675</c:v>
                </c:pt>
                <c:pt idx="143">
                  <c:v>42705</c:v>
                </c:pt>
                <c:pt idx="144">
                  <c:v>42736</c:v>
                </c:pt>
                <c:pt idx="145">
                  <c:v>42767</c:v>
                </c:pt>
                <c:pt idx="146">
                  <c:v>42795</c:v>
                </c:pt>
                <c:pt idx="147">
                  <c:v>42826</c:v>
                </c:pt>
                <c:pt idx="148">
                  <c:v>42856</c:v>
                </c:pt>
                <c:pt idx="149">
                  <c:v>42887</c:v>
                </c:pt>
                <c:pt idx="150">
                  <c:v>42917</c:v>
                </c:pt>
                <c:pt idx="151">
                  <c:v>42948</c:v>
                </c:pt>
                <c:pt idx="152">
                  <c:v>42979</c:v>
                </c:pt>
                <c:pt idx="153">
                  <c:v>43009</c:v>
                </c:pt>
                <c:pt idx="154">
                  <c:v>43040</c:v>
                </c:pt>
                <c:pt idx="155">
                  <c:v>43070</c:v>
                </c:pt>
                <c:pt idx="156">
                  <c:v>43101</c:v>
                </c:pt>
                <c:pt idx="157">
                  <c:v>43132</c:v>
                </c:pt>
                <c:pt idx="158">
                  <c:v>43160</c:v>
                </c:pt>
                <c:pt idx="159">
                  <c:v>43191</c:v>
                </c:pt>
                <c:pt idx="160">
                  <c:v>43221</c:v>
                </c:pt>
                <c:pt idx="161">
                  <c:v>43252</c:v>
                </c:pt>
              </c:numCache>
            </c:numRef>
          </c:xVal>
          <c:yVal>
            <c:numRef>
              <c:f>'[Electricity Consumption Final Submission(5550).xlsm]2.3.Transport Prediction'!$D$63:$D$224</c:f>
              <c:numCache>
                <c:formatCode>0.000</c:formatCode>
                <c:ptCount val="162"/>
                <c:pt idx="0">
                  <c:v>93.3</c:v>
                </c:pt>
                <c:pt idx="1">
                  <c:v>95.7</c:v>
                </c:pt>
                <c:pt idx="2">
                  <c:v>93.8</c:v>
                </c:pt>
                <c:pt idx="3">
                  <c:v>99.4</c:v>
                </c:pt>
                <c:pt idx="4">
                  <c:v>100</c:v>
                </c:pt>
                <c:pt idx="5">
                  <c:v>105.6</c:v>
                </c:pt>
                <c:pt idx="6">
                  <c:v>99.4</c:v>
                </c:pt>
                <c:pt idx="7">
                  <c:v>106.3</c:v>
                </c:pt>
                <c:pt idx="8">
                  <c:v>104.2</c:v>
                </c:pt>
                <c:pt idx="9">
                  <c:v>99.5</c:v>
                </c:pt>
                <c:pt idx="10">
                  <c:v>105.7</c:v>
                </c:pt>
                <c:pt idx="11">
                  <c:v>97.1</c:v>
                </c:pt>
                <c:pt idx="12">
                  <c:v>101.4</c:v>
                </c:pt>
                <c:pt idx="13">
                  <c:v>102.69158570620752</c:v>
                </c:pt>
                <c:pt idx="14">
                  <c:v>96.928645733731258</c:v>
                </c:pt>
                <c:pt idx="15">
                  <c:v>101.99220908430269</c:v>
                </c:pt>
                <c:pt idx="16">
                  <c:v>103.48830923430005</c:v>
                </c:pt>
                <c:pt idx="17">
                  <c:v>109.48053037837512</c:v>
                </c:pt>
                <c:pt idx="18">
                  <c:v>101.26727433047061</c:v>
                </c:pt>
                <c:pt idx="19">
                  <c:v>109.08920764073842</c:v>
                </c:pt>
                <c:pt idx="20">
                  <c:v>107.57326508426512</c:v>
                </c:pt>
                <c:pt idx="21">
                  <c:v>102.19480586350207</c:v>
                </c:pt>
                <c:pt idx="22">
                  <c:v>111.21622901530094</c:v>
                </c:pt>
                <c:pt idx="23">
                  <c:v>101.72490256002122</c:v>
                </c:pt>
                <c:pt idx="24">
                  <c:v>106.12001356813862</c:v>
                </c:pt>
                <c:pt idx="25">
                  <c:v>104.83178563968877</c:v>
                </c:pt>
                <c:pt idx="26">
                  <c:v>99.483124019671465</c:v>
                </c:pt>
                <c:pt idx="27">
                  <c:v>107.86513802561626</c:v>
                </c:pt>
                <c:pt idx="28">
                  <c:v>108.22845358752187</c:v>
                </c:pt>
                <c:pt idx="29">
                  <c:v>110.97506531203129</c:v>
                </c:pt>
                <c:pt idx="30">
                  <c:v>104.97187699025797</c:v>
                </c:pt>
                <c:pt idx="31">
                  <c:v>117.43629371586186</c:v>
                </c:pt>
                <c:pt idx="32">
                  <c:v>110.17298658516302</c:v>
                </c:pt>
                <c:pt idx="33">
                  <c:v>109.29398735018368</c:v>
                </c:pt>
                <c:pt idx="34">
                  <c:v>115.90146487413757</c:v>
                </c:pt>
                <c:pt idx="35">
                  <c:v>106.14915361661191</c:v>
                </c:pt>
                <c:pt idx="36">
                  <c:v>111.92000185204539</c:v>
                </c:pt>
                <c:pt idx="37">
                  <c:v>108.71275645690491</c:v>
                </c:pt>
                <c:pt idx="38">
                  <c:v>110.19576277703169</c:v>
                </c:pt>
                <c:pt idx="39">
                  <c:v>112.35817109365661</c:v>
                </c:pt>
                <c:pt idx="40">
                  <c:v>117.05875074545537</c:v>
                </c:pt>
                <c:pt idx="41">
                  <c:v>116.96277279985009</c:v>
                </c:pt>
                <c:pt idx="42">
                  <c:v>120.38409352993041</c:v>
                </c:pt>
                <c:pt idx="43">
                  <c:v>124.3708050917437</c:v>
                </c:pt>
                <c:pt idx="44">
                  <c:v>116.44977311611156</c:v>
                </c:pt>
                <c:pt idx="45">
                  <c:v>122.27927881546083</c:v>
                </c:pt>
                <c:pt idx="46">
                  <c:v>123.06826381673488</c:v>
                </c:pt>
                <c:pt idx="47">
                  <c:v>112.20335198297973</c:v>
                </c:pt>
                <c:pt idx="48">
                  <c:v>121.06714495687703</c:v>
                </c:pt>
                <c:pt idx="49">
                  <c:v>109.18751739717094</c:v>
                </c:pt>
                <c:pt idx="50">
                  <c:v>106.65374980360343</c:v>
                </c:pt>
                <c:pt idx="51">
                  <c:v>114.91068295803628</c:v>
                </c:pt>
                <c:pt idx="52">
                  <c:v>115.98650466682128</c:v>
                </c:pt>
                <c:pt idx="53">
                  <c:v>119.03249525801267</c:v>
                </c:pt>
                <c:pt idx="54">
                  <c:v>120.50790312705327</c:v>
                </c:pt>
                <c:pt idx="55">
                  <c:v>121.32210285979964</c:v>
                </c:pt>
                <c:pt idx="56">
                  <c:v>131.96011802455843</c:v>
                </c:pt>
                <c:pt idx="57">
                  <c:v>161.03181354732683</c:v>
                </c:pt>
                <c:pt idx="58">
                  <c:v>169.83297503513941</c:v>
                </c:pt>
                <c:pt idx="59">
                  <c:v>166.48930692475196</c:v>
                </c:pt>
                <c:pt idx="60">
                  <c:v>166.82319872023595</c:v>
                </c:pt>
                <c:pt idx="61">
                  <c:v>164.21975583270449</c:v>
                </c:pt>
                <c:pt idx="62">
                  <c:v>163.63075365642138</c:v>
                </c:pt>
                <c:pt idx="63">
                  <c:v>173.66483809169182</c:v>
                </c:pt>
                <c:pt idx="64">
                  <c:v>171.23074145978623</c:v>
                </c:pt>
                <c:pt idx="65">
                  <c:v>175.93186731983448</c:v>
                </c:pt>
                <c:pt idx="66">
                  <c:v>176.86302955353932</c:v>
                </c:pt>
                <c:pt idx="67">
                  <c:v>180.80105165929123</c:v>
                </c:pt>
                <c:pt idx="68">
                  <c:v>202.42290935730009</c:v>
                </c:pt>
                <c:pt idx="69">
                  <c:v>184.75648633772136</c:v>
                </c:pt>
                <c:pt idx="70">
                  <c:v>177.01327754420092</c:v>
                </c:pt>
                <c:pt idx="71">
                  <c:v>180.81340536478041</c:v>
                </c:pt>
                <c:pt idx="72">
                  <c:v>180.45277508886383</c:v>
                </c:pt>
                <c:pt idx="73">
                  <c:v>177.95211596517584</c:v>
                </c:pt>
                <c:pt idx="74">
                  <c:v>175.15747634026559</c:v>
                </c:pt>
                <c:pt idx="75">
                  <c:v>176.83942395099382</c:v>
                </c:pt>
                <c:pt idx="76">
                  <c:v>176.51548824130381</c:v>
                </c:pt>
                <c:pt idx="77">
                  <c:v>191.37776298113661</c:v>
                </c:pt>
                <c:pt idx="78">
                  <c:v>189.40121883189639</c:v>
                </c:pt>
                <c:pt idx="79">
                  <c:v>194.46520839698326</c:v>
                </c:pt>
                <c:pt idx="80">
                  <c:v>201.81056376787674</c:v>
                </c:pt>
                <c:pt idx="81">
                  <c:v>191.95381472539302</c:v>
                </c:pt>
                <c:pt idx="82">
                  <c:v>192.15881647349551</c:v>
                </c:pt>
                <c:pt idx="83">
                  <c:v>191.7574111185958</c:v>
                </c:pt>
                <c:pt idx="84">
                  <c:v>181.69914524201943</c:v>
                </c:pt>
                <c:pt idx="85">
                  <c:v>185.82146291171364</c:v>
                </c:pt>
                <c:pt idx="86">
                  <c:v>182.80312709306222</c:v>
                </c:pt>
                <c:pt idx="87">
                  <c:v>192.53125375644518</c:v>
                </c:pt>
                <c:pt idx="88">
                  <c:v>195.74373784327292</c:v>
                </c:pt>
                <c:pt idx="89">
                  <c:v>204.66848770936429</c:v>
                </c:pt>
                <c:pt idx="90">
                  <c:v>194.74160340273846</c:v>
                </c:pt>
                <c:pt idx="91">
                  <c:v>207.76384358980241</c:v>
                </c:pt>
                <c:pt idx="92">
                  <c:v>202.07659594255571</c:v>
                </c:pt>
                <c:pt idx="93">
                  <c:v>194.03329478256376</c:v>
                </c:pt>
                <c:pt idx="94">
                  <c:v>200.70841380202822</c:v>
                </c:pt>
                <c:pt idx="95">
                  <c:v>190.24326457501908</c:v>
                </c:pt>
                <c:pt idx="96">
                  <c:v>191.80037986355092</c:v>
                </c:pt>
                <c:pt idx="97">
                  <c:v>196.07914510414406</c:v>
                </c:pt>
                <c:pt idx="98">
                  <c:v>185.40703109707471</c:v>
                </c:pt>
                <c:pt idx="99">
                  <c:v>189.9365186224027</c:v>
                </c:pt>
                <c:pt idx="100">
                  <c:v>196.30223585482878</c:v>
                </c:pt>
                <c:pt idx="101">
                  <c:v>204.00400904038412</c:v>
                </c:pt>
                <c:pt idx="102">
                  <c:v>200.49018477043242</c:v>
                </c:pt>
                <c:pt idx="103">
                  <c:v>207.70077852991398</c:v>
                </c:pt>
                <c:pt idx="104">
                  <c:v>205.09819209443347</c:v>
                </c:pt>
                <c:pt idx="105">
                  <c:v>199.27825231628194</c:v>
                </c:pt>
                <c:pt idx="106">
                  <c:v>201.48663586075412</c:v>
                </c:pt>
                <c:pt idx="107">
                  <c:v>195.99710532300051</c:v>
                </c:pt>
                <c:pt idx="108">
                  <c:v>199.50130953014997</c:v>
                </c:pt>
                <c:pt idx="109">
                  <c:v>194.40196303406856</c:v>
                </c:pt>
                <c:pt idx="110">
                  <c:v>185.42612333137953</c:v>
                </c:pt>
                <c:pt idx="111">
                  <c:v>196.38668844792844</c:v>
                </c:pt>
                <c:pt idx="112">
                  <c:v>202.6146975276271</c:v>
                </c:pt>
                <c:pt idx="113">
                  <c:v>207.49557132013712</c:v>
                </c:pt>
                <c:pt idx="114">
                  <c:v>207.90643878065706</c:v>
                </c:pt>
                <c:pt idx="115">
                  <c:v>211.16434802297752</c:v>
                </c:pt>
                <c:pt idx="116">
                  <c:v>216.17707283759313</c:v>
                </c:pt>
                <c:pt idx="117">
                  <c:v>206.89023662647128</c:v>
                </c:pt>
                <c:pt idx="118">
                  <c:v>212.69269056839897</c:v>
                </c:pt>
                <c:pt idx="119">
                  <c:v>204.39841545698422</c:v>
                </c:pt>
                <c:pt idx="120">
                  <c:v>205.56853534350151</c:v>
                </c:pt>
                <c:pt idx="121">
                  <c:v>201.53528752280386</c:v>
                </c:pt>
                <c:pt idx="122">
                  <c:v>191.35988211255562</c:v>
                </c:pt>
                <c:pt idx="123">
                  <c:v>201.35390932766009</c:v>
                </c:pt>
                <c:pt idx="124">
                  <c:v>204.47639791863793</c:v>
                </c:pt>
                <c:pt idx="125">
                  <c:v>210.10542234283108</c:v>
                </c:pt>
                <c:pt idx="126">
                  <c:v>206.20751348217223</c:v>
                </c:pt>
                <c:pt idx="127">
                  <c:v>210.9872495532407</c:v>
                </c:pt>
                <c:pt idx="128">
                  <c:v>209.65096765102172</c:v>
                </c:pt>
                <c:pt idx="129">
                  <c:v>203.88470947447655</c:v>
                </c:pt>
                <c:pt idx="130">
                  <c:v>207.06601056888454</c:v>
                </c:pt>
                <c:pt idx="131">
                  <c:v>204.25158263276873</c:v>
                </c:pt>
                <c:pt idx="132">
                  <c:v>205.75678020049483</c:v>
                </c:pt>
                <c:pt idx="133">
                  <c:v>209.58448785786774</c:v>
                </c:pt>
                <c:pt idx="134">
                  <c:v>203.84540317399927</c:v>
                </c:pt>
                <c:pt idx="135">
                  <c:v>220.85752811656545</c:v>
                </c:pt>
                <c:pt idx="136">
                  <c:v>221.1357446876172</c:v>
                </c:pt>
                <c:pt idx="137">
                  <c:v>225.95525483978332</c:v>
                </c:pt>
                <c:pt idx="138">
                  <c:v>225.07192308380041</c:v>
                </c:pt>
                <c:pt idx="139">
                  <c:v>224.81485621787903</c:v>
                </c:pt>
                <c:pt idx="140">
                  <c:v>226.46201860001847</c:v>
                </c:pt>
                <c:pt idx="141">
                  <c:v>216.45222818737489</c:v>
                </c:pt>
                <c:pt idx="142">
                  <c:v>226.00869468934087</c:v>
                </c:pt>
                <c:pt idx="143">
                  <c:v>225.7830073778517</c:v>
                </c:pt>
                <c:pt idx="144">
                  <c:v>223.61155858823733</c:v>
                </c:pt>
                <c:pt idx="145">
                  <c:v>225.06921202189685</c:v>
                </c:pt>
                <c:pt idx="146">
                  <c:v>214.64755038618705</c:v>
                </c:pt>
                <c:pt idx="147">
                  <c:v>226.05110243529754</c:v>
                </c:pt>
                <c:pt idx="148">
                  <c:v>221.32525319159166</c:v>
                </c:pt>
                <c:pt idx="149">
                  <c:v>234.74936655137304</c:v>
                </c:pt>
                <c:pt idx="150">
                  <c:v>224.11373929286862</c:v>
                </c:pt>
                <c:pt idx="151">
                  <c:v>237.51699280378412</c:v>
                </c:pt>
                <c:pt idx="152">
                  <c:v>238.33710316913385</c:v>
                </c:pt>
                <c:pt idx="153">
                  <c:v>232.39946217033255</c:v>
                </c:pt>
                <c:pt idx="154">
                  <c:v>243.28358902114243</c:v>
                </c:pt>
                <c:pt idx="155">
                  <c:v>235.85007203955712</c:v>
                </c:pt>
                <c:pt idx="156">
                  <c:v>245.04482846036103</c:v>
                </c:pt>
                <c:pt idx="157">
                  <c:v>242.69784025092076</c:v>
                </c:pt>
                <c:pt idx="158">
                  <c:v>233.52777278464785</c:v>
                </c:pt>
                <c:pt idx="159">
                  <c:v>246.39578416940924</c:v>
                </c:pt>
                <c:pt idx="160">
                  <c:v>250.07356318280645</c:v>
                </c:pt>
                <c:pt idx="161">
                  <c:v>253.30133670304804</c:v>
                </c:pt>
              </c:numCache>
            </c:numRef>
          </c:yVal>
          <c:smooth val="0"/>
          <c:extLst>
            <c:ext xmlns:c16="http://schemas.microsoft.com/office/drawing/2014/chart" uri="{C3380CC4-5D6E-409C-BE32-E72D297353CC}">
              <c16:uniqueId val="{00000003-7513-4C7B-98FA-42C2B5FF69BA}"/>
            </c:ext>
          </c:extLst>
        </c:ser>
        <c:ser>
          <c:idx val="2"/>
          <c:order val="2"/>
          <c:tx>
            <c:v>Prediction</c:v>
          </c:tx>
          <c:spPr>
            <a:ln w="12700">
              <a:solidFill>
                <a:srgbClr val="007800"/>
              </a:solidFill>
              <a:prstDash val="solid"/>
            </a:ln>
            <a:effectLst/>
          </c:spPr>
          <c:marker>
            <c:symbol val="none"/>
          </c:marker>
          <c:xVal>
            <c:numRef>
              <c:f>'[Electricity Consumption Final Submission(5550).xlsm]2.3.Transport Prediction'!$B$219:$B$224</c:f>
              <c:numCache>
                <c:formatCode>m/d/yyyy</c:formatCode>
                <c:ptCount val="6"/>
                <c:pt idx="0">
                  <c:v>43101</c:v>
                </c:pt>
                <c:pt idx="1">
                  <c:v>43132</c:v>
                </c:pt>
                <c:pt idx="2">
                  <c:v>43160</c:v>
                </c:pt>
                <c:pt idx="3">
                  <c:v>43191</c:v>
                </c:pt>
                <c:pt idx="4">
                  <c:v>43221</c:v>
                </c:pt>
                <c:pt idx="5">
                  <c:v>43252</c:v>
                </c:pt>
              </c:numCache>
            </c:numRef>
          </c:xVal>
          <c:yVal>
            <c:numRef>
              <c:f>'[Electricity Consumption Final Submission(5550).xlsm]2.3.Transport Prediction'!$D$219:$D$224</c:f>
              <c:numCache>
                <c:formatCode>0.000</c:formatCode>
                <c:ptCount val="6"/>
                <c:pt idx="0">
                  <c:v>245.04482846036103</c:v>
                </c:pt>
                <c:pt idx="1">
                  <c:v>242.69784025092076</c:v>
                </c:pt>
                <c:pt idx="2">
                  <c:v>233.52777278464785</c:v>
                </c:pt>
                <c:pt idx="3">
                  <c:v>246.39578416940924</c:v>
                </c:pt>
                <c:pt idx="4">
                  <c:v>250.07356318280645</c:v>
                </c:pt>
                <c:pt idx="5">
                  <c:v>253.30133670304804</c:v>
                </c:pt>
              </c:numCache>
            </c:numRef>
          </c:yVal>
          <c:smooth val="0"/>
          <c:extLst>
            <c:ext xmlns:c16="http://schemas.microsoft.com/office/drawing/2014/chart" uri="{C3380CC4-5D6E-409C-BE32-E72D297353CC}">
              <c16:uniqueId val="{00000004-7513-4C7B-98FA-42C2B5FF69BA}"/>
            </c:ext>
          </c:extLst>
        </c:ser>
        <c:ser>
          <c:idx val="3"/>
          <c:order val="3"/>
          <c:tx>
            <c:v>Lower bound (95%)</c:v>
          </c:tx>
          <c:spPr>
            <a:ln w="12700">
              <a:solidFill>
                <a:srgbClr val="C0C0C0"/>
              </a:solidFill>
              <a:prstDash val="solid"/>
            </a:ln>
            <a:effectLst/>
          </c:spPr>
          <c:marker>
            <c:symbol val="none"/>
          </c:marker>
          <c:xVal>
            <c:numRef>
              <c:f>'[Electricity Consumption Final Submission(5550).xlsm]2.3.Transport Prediction'!$B$219:$B$224</c:f>
              <c:numCache>
                <c:formatCode>m/d/yyyy</c:formatCode>
                <c:ptCount val="6"/>
                <c:pt idx="0">
                  <c:v>43101</c:v>
                </c:pt>
                <c:pt idx="1">
                  <c:v>43132</c:v>
                </c:pt>
                <c:pt idx="2">
                  <c:v>43160</c:v>
                </c:pt>
                <c:pt idx="3">
                  <c:v>43191</c:v>
                </c:pt>
                <c:pt idx="4">
                  <c:v>43221</c:v>
                </c:pt>
                <c:pt idx="5">
                  <c:v>43252</c:v>
                </c:pt>
              </c:numCache>
            </c:numRef>
          </c:xVal>
          <c:yVal>
            <c:numRef>
              <c:f>'[Electricity Consumption Final Submission(5550).xlsm]2.3.Transport Prediction'!$H$219:$H$224</c:f>
              <c:numCache>
                <c:formatCode>0.000</c:formatCode>
                <c:ptCount val="6"/>
                <c:pt idx="0">
                  <c:v>233.64318648860271</c:v>
                </c:pt>
                <c:pt idx="1">
                  <c:v>228.29549648642413</c:v>
                </c:pt>
                <c:pt idx="2">
                  <c:v>216.65893064171209</c:v>
                </c:pt>
                <c:pt idx="3">
                  <c:v>227.19653129661893</c:v>
                </c:pt>
                <c:pt idx="4">
                  <c:v>228.70137798360881</c:v>
                </c:pt>
                <c:pt idx="5">
                  <c:v>229.93065870565923</c:v>
                </c:pt>
              </c:numCache>
            </c:numRef>
          </c:yVal>
          <c:smooth val="0"/>
          <c:extLst>
            <c:ext xmlns:c16="http://schemas.microsoft.com/office/drawing/2014/chart" uri="{C3380CC4-5D6E-409C-BE32-E72D297353CC}">
              <c16:uniqueId val="{00000005-7513-4C7B-98FA-42C2B5FF69BA}"/>
            </c:ext>
          </c:extLst>
        </c:ser>
        <c:ser>
          <c:idx val="4"/>
          <c:order val="4"/>
          <c:tx>
            <c:v>Upper bound (95%)</c:v>
          </c:tx>
          <c:spPr>
            <a:ln w="12700">
              <a:solidFill>
                <a:srgbClr val="C0C0C0"/>
              </a:solidFill>
              <a:prstDash val="solid"/>
            </a:ln>
            <a:effectLst/>
          </c:spPr>
          <c:marker>
            <c:symbol val="none"/>
          </c:marker>
          <c:xVal>
            <c:numRef>
              <c:f>'[Electricity Consumption Final Submission(5550).xlsm]2.3.Transport Prediction'!$B$219:$B$224</c:f>
              <c:numCache>
                <c:formatCode>m/d/yyyy</c:formatCode>
                <c:ptCount val="6"/>
                <c:pt idx="0">
                  <c:v>43101</c:v>
                </c:pt>
                <c:pt idx="1">
                  <c:v>43132</c:v>
                </c:pt>
                <c:pt idx="2">
                  <c:v>43160</c:v>
                </c:pt>
                <c:pt idx="3">
                  <c:v>43191</c:v>
                </c:pt>
                <c:pt idx="4">
                  <c:v>43221</c:v>
                </c:pt>
                <c:pt idx="5">
                  <c:v>43252</c:v>
                </c:pt>
              </c:numCache>
            </c:numRef>
          </c:xVal>
          <c:yVal>
            <c:numRef>
              <c:f>'[Electricity Consumption Final Submission(5550).xlsm]2.3.Transport Prediction'!$I$219:$I$224</c:f>
              <c:numCache>
                <c:formatCode>0.000</c:formatCode>
                <c:ptCount val="6"/>
                <c:pt idx="0">
                  <c:v>256.44647043211933</c:v>
                </c:pt>
                <c:pt idx="1">
                  <c:v>257.10018401541737</c:v>
                </c:pt>
                <c:pt idx="2">
                  <c:v>250.39661492758361</c:v>
                </c:pt>
                <c:pt idx="3">
                  <c:v>265.59503704219958</c:v>
                </c:pt>
                <c:pt idx="4">
                  <c:v>271.44574838200407</c:v>
                </c:pt>
                <c:pt idx="5">
                  <c:v>276.67201470043682</c:v>
                </c:pt>
              </c:numCache>
            </c:numRef>
          </c:yVal>
          <c:smooth val="0"/>
          <c:extLst>
            <c:ext xmlns:c16="http://schemas.microsoft.com/office/drawing/2014/chart" uri="{C3380CC4-5D6E-409C-BE32-E72D297353CC}">
              <c16:uniqueId val="{00000006-7513-4C7B-98FA-42C2B5FF69BA}"/>
            </c:ext>
          </c:extLst>
        </c:ser>
        <c:dLbls>
          <c:showLegendKey val="0"/>
          <c:showVal val="0"/>
          <c:showCatName val="0"/>
          <c:showSerName val="0"/>
          <c:showPercent val="0"/>
          <c:showBubbleSize val="0"/>
        </c:dLbls>
        <c:axId val="1089818064"/>
        <c:axId val="1089819744"/>
      </c:scatterChart>
      <c:valAx>
        <c:axId val="1089818064"/>
        <c:scaling>
          <c:orientation val="minMax"/>
          <c:max val="44000"/>
          <c:min val="38000"/>
        </c:scaling>
        <c:delete val="0"/>
        <c:axPos val="b"/>
        <c:title>
          <c:tx>
            <c:rich>
              <a:bodyPr/>
              <a:lstStyle/>
              <a:p>
                <a:pPr>
                  <a:defRPr sz="900" b="1">
                    <a:latin typeface="Arial"/>
                    <a:ea typeface="Arial"/>
                    <a:cs typeface="Arial"/>
                  </a:defRPr>
                </a:pPr>
                <a:r>
                  <a:rPr lang="en-US"/>
                  <a:t>Date</a:t>
                </a:r>
              </a:p>
            </c:rich>
          </c:tx>
          <c:overlay val="0"/>
        </c:title>
        <c:numFmt formatCode="m/d/yy" sourceLinked="0"/>
        <c:majorTickMark val="cross"/>
        <c:minorTickMark val="none"/>
        <c:tickLblPos val="nextTo"/>
        <c:spPr>
          <a:ln>
            <a:solidFill>
              <a:srgbClr val="000000"/>
            </a:solidFill>
            <a:prstDash val="solid"/>
          </a:ln>
        </c:spPr>
        <c:txPr>
          <a:bodyPr/>
          <a:lstStyle/>
          <a:p>
            <a:pPr>
              <a:defRPr sz="800"/>
            </a:pPr>
            <a:endParaRPr lang="en-US"/>
          </a:p>
        </c:txPr>
        <c:crossAx val="1089819744"/>
        <c:crosses val="autoZero"/>
        <c:crossBetween val="midCat"/>
      </c:valAx>
      <c:valAx>
        <c:axId val="1089819744"/>
        <c:scaling>
          <c:orientation val="minMax"/>
          <c:max val="300"/>
          <c:min val="50"/>
        </c:scaling>
        <c:delete val="0"/>
        <c:axPos val="l"/>
        <c:title>
          <c:tx>
            <c:rich>
              <a:bodyPr/>
              <a:lstStyle/>
              <a:p>
                <a:pPr>
                  <a:defRPr sz="900" b="1">
                    <a:latin typeface="Arial"/>
                    <a:ea typeface="Arial"/>
                    <a:cs typeface="Arial"/>
                  </a:defRPr>
                </a:pPr>
                <a:r>
                  <a:rPr lang="en-US"/>
                  <a:t>Transport related</a:t>
                </a:r>
              </a:p>
            </c:rich>
          </c:tx>
          <c:overlay val="0"/>
        </c:title>
        <c:numFmt formatCode="General" sourceLinked="0"/>
        <c:majorTickMark val="cross"/>
        <c:minorTickMark val="none"/>
        <c:tickLblPos val="nextTo"/>
        <c:spPr>
          <a:ln>
            <a:solidFill>
              <a:srgbClr val="000000"/>
            </a:solidFill>
            <a:prstDash val="solid"/>
          </a:ln>
        </c:spPr>
        <c:txPr>
          <a:bodyPr/>
          <a:lstStyle/>
          <a:p>
            <a:pPr>
              <a:defRPr sz="800"/>
            </a:pPr>
            <a:endParaRPr lang="en-US"/>
          </a:p>
        </c:txPr>
        <c:crossAx val="1089818064"/>
        <c:crosses val="autoZero"/>
        <c:crossBetween val="midCat"/>
      </c:valAx>
      <c:spPr>
        <a:ln>
          <a:solidFill>
            <a:srgbClr val="808080"/>
          </a:solidFill>
          <a:prstDash val="solid"/>
        </a:ln>
      </c:spPr>
    </c:plotArea>
    <c:legend>
      <c:legendPos val="b"/>
      <c:overlay val="0"/>
      <c:spPr>
        <a:ln w="12700">
          <a:solidFill>
            <a:srgbClr val="000000"/>
          </a:solidFill>
          <a:prstDash val="solid"/>
        </a:ln>
      </c:spPr>
      <c:txPr>
        <a:bodyPr/>
        <a:lstStyle/>
        <a:p>
          <a:pPr>
            <a:defRPr sz="800" b="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ln>
      <a:noFill/>
      <a:prstDash val="solid"/>
    </a:ln>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900" b="1"/>
            </a:pPr>
            <a:r>
              <a:rPr lang="en-US"/>
              <a:t>ARIMA (Households)</a:t>
            </a:r>
          </a:p>
        </c:rich>
      </c:tx>
      <c:overlay val="0"/>
    </c:title>
    <c:autoTitleDeleted val="0"/>
    <c:plotArea>
      <c:layout/>
      <c:scatterChart>
        <c:scatterStyle val="lineMarker"/>
        <c:varyColors val="0"/>
        <c:ser>
          <c:idx val="0"/>
          <c:order val="0"/>
          <c:tx>
            <c:v>Households</c:v>
          </c:tx>
          <c:spPr>
            <a:ln w="12700">
              <a:solidFill>
                <a:srgbClr val="5B9BD5"/>
              </a:solidFill>
              <a:prstDash val="solid"/>
            </a:ln>
            <a:effectLst/>
          </c:spPr>
          <c:marker>
            <c:symbol val="none"/>
          </c:marker>
          <c:xVal>
            <c:numRef>
              <c:f>'[Electricity Consumption Final Submission(5550).xlsm]2.4.Household Prediction'!$B$59:$B$214</c:f>
              <c:numCache>
                <c:formatCode>General</c:formatCode>
                <c:ptCount val="156"/>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numCache>
            </c:numRef>
          </c:xVal>
          <c:yVal>
            <c:numRef>
              <c:f>'[Electricity Consumption Final Submission(5550).xlsm]2.4.Household Prediction'!$C$59:$C$214</c:f>
              <c:numCache>
                <c:formatCode>0.000</c:formatCode>
                <c:ptCount val="156"/>
                <c:pt idx="0">
                  <c:v>447.8</c:v>
                </c:pt>
                <c:pt idx="1">
                  <c:v>437.1</c:v>
                </c:pt>
                <c:pt idx="2">
                  <c:v>479.7</c:v>
                </c:pt>
                <c:pt idx="3">
                  <c:v>533.6</c:v>
                </c:pt>
                <c:pt idx="4">
                  <c:v>535</c:v>
                </c:pt>
                <c:pt idx="5">
                  <c:v>560.20000000000005</c:v>
                </c:pt>
                <c:pt idx="6">
                  <c:v>537.4</c:v>
                </c:pt>
                <c:pt idx="7">
                  <c:v>528.79999999999995</c:v>
                </c:pt>
                <c:pt idx="8">
                  <c:v>516.29999999999995</c:v>
                </c:pt>
                <c:pt idx="9">
                  <c:v>520</c:v>
                </c:pt>
                <c:pt idx="10">
                  <c:v>518.6</c:v>
                </c:pt>
                <c:pt idx="11">
                  <c:v>478</c:v>
                </c:pt>
                <c:pt idx="12">
                  <c:v>465.5</c:v>
                </c:pt>
                <c:pt idx="13">
                  <c:v>452.3</c:v>
                </c:pt>
                <c:pt idx="14">
                  <c:v>470</c:v>
                </c:pt>
                <c:pt idx="15">
                  <c:v>511.3</c:v>
                </c:pt>
                <c:pt idx="16">
                  <c:v>522</c:v>
                </c:pt>
                <c:pt idx="17">
                  <c:v>533.20000000000005</c:v>
                </c:pt>
                <c:pt idx="18">
                  <c:v>513.20000000000005</c:v>
                </c:pt>
                <c:pt idx="19">
                  <c:v>544.20000000000005</c:v>
                </c:pt>
                <c:pt idx="20">
                  <c:v>541.4</c:v>
                </c:pt>
                <c:pt idx="21">
                  <c:v>525.70000000000005</c:v>
                </c:pt>
                <c:pt idx="22">
                  <c:v>535.20000000000005</c:v>
                </c:pt>
                <c:pt idx="23">
                  <c:v>495</c:v>
                </c:pt>
                <c:pt idx="24">
                  <c:v>473.6</c:v>
                </c:pt>
                <c:pt idx="25">
                  <c:v>444.4</c:v>
                </c:pt>
                <c:pt idx="26">
                  <c:v>451.8</c:v>
                </c:pt>
                <c:pt idx="27">
                  <c:v>511</c:v>
                </c:pt>
                <c:pt idx="28">
                  <c:v>542.79999999999995</c:v>
                </c:pt>
                <c:pt idx="29">
                  <c:v>556</c:v>
                </c:pt>
                <c:pt idx="30">
                  <c:v>563.1</c:v>
                </c:pt>
                <c:pt idx="31">
                  <c:v>555</c:v>
                </c:pt>
                <c:pt idx="32">
                  <c:v>513.6</c:v>
                </c:pt>
                <c:pt idx="33">
                  <c:v>514.70000000000005</c:v>
                </c:pt>
                <c:pt idx="34">
                  <c:v>547.9</c:v>
                </c:pt>
                <c:pt idx="35">
                  <c:v>489.9</c:v>
                </c:pt>
                <c:pt idx="36">
                  <c:v>467.1</c:v>
                </c:pt>
                <c:pt idx="37">
                  <c:v>472.7</c:v>
                </c:pt>
                <c:pt idx="38">
                  <c:v>449.5</c:v>
                </c:pt>
                <c:pt idx="39">
                  <c:v>491.5</c:v>
                </c:pt>
                <c:pt idx="40">
                  <c:v>544</c:v>
                </c:pt>
                <c:pt idx="41">
                  <c:v>572.5</c:v>
                </c:pt>
                <c:pt idx="42">
                  <c:v>525.79999999999995</c:v>
                </c:pt>
                <c:pt idx="43">
                  <c:v>510.1</c:v>
                </c:pt>
                <c:pt idx="44">
                  <c:v>519.1</c:v>
                </c:pt>
                <c:pt idx="45">
                  <c:v>522.1</c:v>
                </c:pt>
                <c:pt idx="46">
                  <c:v>535.6</c:v>
                </c:pt>
                <c:pt idx="47">
                  <c:v>484</c:v>
                </c:pt>
                <c:pt idx="48">
                  <c:v>476.4</c:v>
                </c:pt>
                <c:pt idx="49">
                  <c:v>460.5</c:v>
                </c:pt>
                <c:pt idx="50">
                  <c:v>461.2</c:v>
                </c:pt>
                <c:pt idx="51">
                  <c:v>510.5</c:v>
                </c:pt>
                <c:pt idx="52">
                  <c:v>556.6</c:v>
                </c:pt>
                <c:pt idx="53">
                  <c:v>609.5</c:v>
                </c:pt>
                <c:pt idx="54">
                  <c:v>592.70000000000005</c:v>
                </c:pt>
                <c:pt idx="55">
                  <c:v>572.1</c:v>
                </c:pt>
                <c:pt idx="56">
                  <c:v>554.9</c:v>
                </c:pt>
                <c:pt idx="57">
                  <c:v>557.4</c:v>
                </c:pt>
                <c:pt idx="58">
                  <c:v>562.9</c:v>
                </c:pt>
                <c:pt idx="59">
                  <c:v>516</c:v>
                </c:pt>
                <c:pt idx="60">
                  <c:v>490.6</c:v>
                </c:pt>
                <c:pt idx="61">
                  <c:v>503.9</c:v>
                </c:pt>
                <c:pt idx="62">
                  <c:v>547.6</c:v>
                </c:pt>
                <c:pt idx="63">
                  <c:v>585</c:v>
                </c:pt>
                <c:pt idx="64">
                  <c:v>573.5</c:v>
                </c:pt>
                <c:pt idx="65">
                  <c:v>606</c:v>
                </c:pt>
                <c:pt idx="66">
                  <c:v>575.20000000000005</c:v>
                </c:pt>
                <c:pt idx="67">
                  <c:v>539.70000000000005</c:v>
                </c:pt>
                <c:pt idx="68">
                  <c:v>539.20000000000005</c:v>
                </c:pt>
                <c:pt idx="69">
                  <c:v>557.79999999999995</c:v>
                </c:pt>
                <c:pt idx="70">
                  <c:v>581.4</c:v>
                </c:pt>
                <c:pt idx="71">
                  <c:v>536.20000000000005</c:v>
                </c:pt>
                <c:pt idx="72">
                  <c:v>499.3</c:v>
                </c:pt>
                <c:pt idx="73">
                  <c:v>461.7</c:v>
                </c:pt>
                <c:pt idx="74">
                  <c:v>465.7</c:v>
                </c:pt>
                <c:pt idx="75">
                  <c:v>524.4</c:v>
                </c:pt>
                <c:pt idx="76">
                  <c:v>565.1</c:v>
                </c:pt>
                <c:pt idx="77">
                  <c:v>602.79999999999995</c:v>
                </c:pt>
                <c:pt idx="78">
                  <c:v>586</c:v>
                </c:pt>
                <c:pt idx="79">
                  <c:v>590.6</c:v>
                </c:pt>
                <c:pt idx="80">
                  <c:v>582.6</c:v>
                </c:pt>
                <c:pt idx="81">
                  <c:v>557.70000000000005</c:v>
                </c:pt>
                <c:pt idx="82">
                  <c:v>541.1</c:v>
                </c:pt>
                <c:pt idx="83">
                  <c:v>505.9</c:v>
                </c:pt>
                <c:pt idx="84">
                  <c:v>503.3</c:v>
                </c:pt>
                <c:pt idx="85">
                  <c:v>505</c:v>
                </c:pt>
                <c:pt idx="86">
                  <c:v>508.6</c:v>
                </c:pt>
                <c:pt idx="87">
                  <c:v>540.9</c:v>
                </c:pt>
                <c:pt idx="88">
                  <c:v>557.1</c:v>
                </c:pt>
                <c:pt idx="89">
                  <c:v>607.9</c:v>
                </c:pt>
                <c:pt idx="90">
                  <c:v>594.79999999999995</c:v>
                </c:pt>
                <c:pt idx="91">
                  <c:v>585.6</c:v>
                </c:pt>
                <c:pt idx="92">
                  <c:v>573.20000000000005</c:v>
                </c:pt>
                <c:pt idx="93">
                  <c:v>560.20000000000005</c:v>
                </c:pt>
                <c:pt idx="94">
                  <c:v>568.1</c:v>
                </c:pt>
                <c:pt idx="95">
                  <c:v>524.79999999999995</c:v>
                </c:pt>
                <c:pt idx="96">
                  <c:v>513.1</c:v>
                </c:pt>
                <c:pt idx="97">
                  <c:v>498</c:v>
                </c:pt>
                <c:pt idx="98">
                  <c:v>498.3</c:v>
                </c:pt>
                <c:pt idx="99">
                  <c:v>568.29999999999995</c:v>
                </c:pt>
                <c:pt idx="100">
                  <c:v>601.79999999999995</c:v>
                </c:pt>
                <c:pt idx="101">
                  <c:v>629.6</c:v>
                </c:pt>
                <c:pt idx="102">
                  <c:v>612</c:v>
                </c:pt>
                <c:pt idx="103">
                  <c:v>617.5</c:v>
                </c:pt>
                <c:pt idx="104">
                  <c:v>560.6</c:v>
                </c:pt>
                <c:pt idx="105">
                  <c:v>555</c:v>
                </c:pt>
                <c:pt idx="106">
                  <c:v>570.70000000000005</c:v>
                </c:pt>
                <c:pt idx="107">
                  <c:v>530.1</c:v>
                </c:pt>
                <c:pt idx="108">
                  <c:v>509.7</c:v>
                </c:pt>
                <c:pt idx="109">
                  <c:v>489.3</c:v>
                </c:pt>
                <c:pt idx="110">
                  <c:v>488.7</c:v>
                </c:pt>
                <c:pt idx="111">
                  <c:v>568.1</c:v>
                </c:pt>
                <c:pt idx="112">
                  <c:v>609.5</c:v>
                </c:pt>
                <c:pt idx="113">
                  <c:v>639</c:v>
                </c:pt>
                <c:pt idx="114">
                  <c:v>628.1</c:v>
                </c:pt>
                <c:pt idx="115">
                  <c:v>635.5</c:v>
                </c:pt>
                <c:pt idx="116">
                  <c:v>592.4</c:v>
                </c:pt>
                <c:pt idx="117">
                  <c:v>580.9</c:v>
                </c:pt>
                <c:pt idx="118">
                  <c:v>611.5</c:v>
                </c:pt>
                <c:pt idx="119">
                  <c:v>571.79999999999995</c:v>
                </c:pt>
                <c:pt idx="120">
                  <c:v>525.20000000000005</c:v>
                </c:pt>
                <c:pt idx="121">
                  <c:v>493.6</c:v>
                </c:pt>
                <c:pt idx="122">
                  <c:v>513.9</c:v>
                </c:pt>
                <c:pt idx="123">
                  <c:v>594.20000000000005</c:v>
                </c:pt>
                <c:pt idx="124">
                  <c:v>610.70000000000005</c:v>
                </c:pt>
                <c:pt idx="125">
                  <c:v>632.29999999999995</c:v>
                </c:pt>
                <c:pt idx="126">
                  <c:v>647</c:v>
                </c:pt>
                <c:pt idx="127">
                  <c:v>656.7</c:v>
                </c:pt>
                <c:pt idx="128">
                  <c:v>635.70000000000005</c:v>
                </c:pt>
                <c:pt idx="129">
                  <c:v>643.6</c:v>
                </c:pt>
                <c:pt idx="130">
                  <c:v>645.70000000000005</c:v>
                </c:pt>
                <c:pt idx="131">
                  <c:v>622.4</c:v>
                </c:pt>
                <c:pt idx="132">
                  <c:v>570.29999999999995</c:v>
                </c:pt>
                <c:pt idx="133">
                  <c:v>580.4</c:v>
                </c:pt>
                <c:pt idx="134">
                  <c:v>585.4</c:v>
                </c:pt>
                <c:pt idx="135">
                  <c:v>648.70000000000005</c:v>
                </c:pt>
                <c:pt idx="136">
                  <c:v>689.1</c:v>
                </c:pt>
                <c:pt idx="137">
                  <c:v>708.4</c:v>
                </c:pt>
                <c:pt idx="138">
                  <c:v>642.20000000000005</c:v>
                </c:pt>
                <c:pt idx="139">
                  <c:v>647.1</c:v>
                </c:pt>
                <c:pt idx="140">
                  <c:v>647.79999999999995</c:v>
                </c:pt>
                <c:pt idx="141">
                  <c:v>650.4</c:v>
                </c:pt>
                <c:pt idx="142">
                  <c:v>644.70000000000005</c:v>
                </c:pt>
                <c:pt idx="143">
                  <c:v>575.20000000000005</c:v>
                </c:pt>
                <c:pt idx="144">
                  <c:v>567.1</c:v>
                </c:pt>
                <c:pt idx="145">
                  <c:v>574</c:v>
                </c:pt>
                <c:pt idx="146">
                  <c:v>533.1</c:v>
                </c:pt>
                <c:pt idx="147">
                  <c:v>583.70000000000005</c:v>
                </c:pt>
                <c:pt idx="148">
                  <c:v>619.9</c:v>
                </c:pt>
                <c:pt idx="149">
                  <c:v>649</c:v>
                </c:pt>
                <c:pt idx="150">
                  <c:v>698.1</c:v>
                </c:pt>
                <c:pt idx="151">
                  <c:v>630.20000000000005</c:v>
                </c:pt>
                <c:pt idx="152">
                  <c:v>613.1</c:v>
                </c:pt>
                <c:pt idx="153">
                  <c:v>622</c:v>
                </c:pt>
                <c:pt idx="154">
                  <c:v>622.1</c:v>
                </c:pt>
                <c:pt idx="155">
                  <c:v>583.1</c:v>
                </c:pt>
              </c:numCache>
            </c:numRef>
          </c:yVal>
          <c:smooth val="0"/>
          <c:extLst>
            <c:ext xmlns:c16="http://schemas.microsoft.com/office/drawing/2014/chart" uri="{C3380CC4-5D6E-409C-BE32-E72D297353CC}">
              <c16:uniqueId val="{00000000-E28A-49C2-B3E5-635520F14DB5}"/>
            </c:ext>
          </c:extLst>
        </c:ser>
        <c:ser>
          <c:idx val="1"/>
          <c:order val="1"/>
          <c:tx>
            <c:v>ARIMA (Households)</c:v>
          </c:tx>
          <c:spPr>
            <a:ln w="12700">
              <a:solidFill>
                <a:srgbClr val="FF0000"/>
              </a:solidFill>
              <a:prstDash val="solid"/>
            </a:ln>
            <a:effectLst/>
          </c:spPr>
          <c:marker>
            <c:symbol val="none"/>
          </c:marker>
          <c:dPt>
            <c:idx val="144"/>
            <c:bubble3D val="0"/>
            <c:spPr>
              <a:ln w="12700">
                <a:solidFill>
                  <a:srgbClr val="006699"/>
                </a:solidFill>
                <a:prstDash val="solid"/>
              </a:ln>
              <a:effectLst/>
            </c:spPr>
            <c:extLst>
              <c:ext xmlns:c16="http://schemas.microsoft.com/office/drawing/2014/chart" uri="{C3380CC4-5D6E-409C-BE32-E72D297353CC}">
                <c16:uniqueId val="{00000002-E28A-49C2-B3E5-635520F14DB5}"/>
              </c:ext>
            </c:extLst>
          </c:dPt>
          <c:xVal>
            <c:numRef>
              <c:f>'[Electricity Consumption Final Submission(5550).xlsm]2.4.Household Prediction'!$B$59:$B$214</c:f>
              <c:numCache>
                <c:formatCode>General</c:formatCode>
                <c:ptCount val="156"/>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numCache>
            </c:numRef>
          </c:xVal>
          <c:yVal>
            <c:numRef>
              <c:f>'[Electricity Consumption Final Submission(5550).xlsm]2.4.Household Prediction'!$D$59:$D$214</c:f>
              <c:numCache>
                <c:formatCode>0.000</c:formatCode>
                <c:ptCount val="156"/>
                <c:pt idx="0">
                  <c:v>447.8</c:v>
                </c:pt>
                <c:pt idx="1">
                  <c:v>437.1</c:v>
                </c:pt>
                <c:pt idx="2">
                  <c:v>479.7</c:v>
                </c:pt>
                <c:pt idx="3">
                  <c:v>533.6</c:v>
                </c:pt>
                <c:pt idx="4">
                  <c:v>535</c:v>
                </c:pt>
                <c:pt idx="5">
                  <c:v>560.20000000000005</c:v>
                </c:pt>
                <c:pt idx="6">
                  <c:v>537.4</c:v>
                </c:pt>
                <c:pt idx="7">
                  <c:v>528.79999999999995</c:v>
                </c:pt>
                <c:pt idx="8">
                  <c:v>516.29999999999995</c:v>
                </c:pt>
                <c:pt idx="9">
                  <c:v>520</c:v>
                </c:pt>
                <c:pt idx="10">
                  <c:v>518.6</c:v>
                </c:pt>
                <c:pt idx="11">
                  <c:v>478</c:v>
                </c:pt>
                <c:pt idx="12">
                  <c:v>465.5</c:v>
                </c:pt>
                <c:pt idx="13">
                  <c:v>453.97638533377949</c:v>
                </c:pt>
                <c:pt idx="14">
                  <c:v>486.1861626437414</c:v>
                </c:pt>
                <c:pt idx="15">
                  <c:v>520.6796533980845</c:v>
                </c:pt>
                <c:pt idx="16">
                  <c:v>524.03924127987875</c:v>
                </c:pt>
                <c:pt idx="17">
                  <c:v>549.42388737221938</c:v>
                </c:pt>
                <c:pt idx="18">
                  <c:v>507.48409780839421</c:v>
                </c:pt>
                <c:pt idx="19">
                  <c:v>519.59690959432908</c:v>
                </c:pt>
                <c:pt idx="20">
                  <c:v>533.63493878788586</c:v>
                </c:pt>
                <c:pt idx="21">
                  <c:v>526.10701384412698</c:v>
                </c:pt>
                <c:pt idx="22">
                  <c:v>524.60639968802832</c:v>
                </c:pt>
                <c:pt idx="23">
                  <c:v>501.69438303791736</c:v>
                </c:pt>
                <c:pt idx="24">
                  <c:v>471.89763602864946</c:v>
                </c:pt>
                <c:pt idx="25">
                  <c:v>459.97349401760204</c:v>
                </c:pt>
                <c:pt idx="26">
                  <c:v>474.90729686790621</c:v>
                </c:pt>
                <c:pt idx="27">
                  <c:v>508.7146788348773</c:v>
                </c:pt>
                <c:pt idx="28">
                  <c:v>530.45233608914918</c:v>
                </c:pt>
                <c:pt idx="29">
                  <c:v>559.27257711150207</c:v>
                </c:pt>
                <c:pt idx="30">
                  <c:v>522.087842836959</c:v>
                </c:pt>
                <c:pt idx="31">
                  <c:v>573.61174854128785</c:v>
                </c:pt>
                <c:pt idx="32">
                  <c:v>529.14417920917447</c:v>
                </c:pt>
                <c:pt idx="33">
                  <c:v>516.65806573162786</c:v>
                </c:pt>
                <c:pt idx="34">
                  <c:v>536.80516773853788</c:v>
                </c:pt>
                <c:pt idx="35">
                  <c:v>504.82119252608652</c:v>
                </c:pt>
                <c:pt idx="36">
                  <c:v>454.82295712154416</c:v>
                </c:pt>
                <c:pt idx="37">
                  <c:v>459.09571561764443</c:v>
                </c:pt>
                <c:pt idx="38">
                  <c:v>497.31882319431202</c:v>
                </c:pt>
                <c:pt idx="39">
                  <c:v>484.47841275772026</c:v>
                </c:pt>
                <c:pt idx="40">
                  <c:v>527.71613733948072</c:v>
                </c:pt>
                <c:pt idx="41">
                  <c:v>565.42134237941275</c:v>
                </c:pt>
                <c:pt idx="42">
                  <c:v>537.50409378117649</c:v>
                </c:pt>
                <c:pt idx="43">
                  <c:v>529.30633939719087</c:v>
                </c:pt>
                <c:pt idx="44">
                  <c:v>511.69645799426644</c:v>
                </c:pt>
                <c:pt idx="45">
                  <c:v>528.18639105547652</c:v>
                </c:pt>
                <c:pt idx="46">
                  <c:v>522.55514129393839</c:v>
                </c:pt>
                <c:pt idx="47">
                  <c:v>486.80588282009177</c:v>
                </c:pt>
                <c:pt idx="48">
                  <c:v>463.50022530916834</c:v>
                </c:pt>
                <c:pt idx="49">
                  <c:v>463.75539151487078</c:v>
                </c:pt>
                <c:pt idx="50">
                  <c:v>458.62550396392652</c:v>
                </c:pt>
                <c:pt idx="51">
                  <c:v>511.06848658651199</c:v>
                </c:pt>
                <c:pt idx="52">
                  <c:v>542.5845564628288</c:v>
                </c:pt>
                <c:pt idx="53">
                  <c:v>574.28037842867559</c:v>
                </c:pt>
                <c:pt idx="54">
                  <c:v>591.93464917364884</c:v>
                </c:pt>
                <c:pt idx="55">
                  <c:v>574.46064374904017</c:v>
                </c:pt>
                <c:pt idx="56">
                  <c:v>553.61582155209453</c:v>
                </c:pt>
                <c:pt idx="57">
                  <c:v>563.49597763558734</c:v>
                </c:pt>
                <c:pt idx="58">
                  <c:v>578.92320674657969</c:v>
                </c:pt>
                <c:pt idx="59">
                  <c:v>507.4866685862778</c:v>
                </c:pt>
                <c:pt idx="60">
                  <c:v>506.15263237344953</c:v>
                </c:pt>
                <c:pt idx="61">
                  <c:v>479.42590116343888</c:v>
                </c:pt>
                <c:pt idx="62">
                  <c:v>498.87418005027797</c:v>
                </c:pt>
                <c:pt idx="63">
                  <c:v>587.77553616226555</c:v>
                </c:pt>
                <c:pt idx="64">
                  <c:v>602.16317744077094</c:v>
                </c:pt>
                <c:pt idx="65">
                  <c:v>605.53548874949774</c:v>
                </c:pt>
                <c:pt idx="66">
                  <c:v>610.58352698931174</c:v>
                </c:pt>
                <c:pt idx="67">
                  <c:v>558.87955208387734</c:v>
                </c:pt>
                <c:pt idx="68">
                  <c:v>531.04623399008142</c:v>
                </c:pt>
                <c:pt idx="69">
                  <c:v>553.26935032626261</c:v>
                </c:pt>
                <c:pt idx="70">
                  <c:v>571.06097650441041</c:v>
                </c:pt>
                <c:pt idx="71">
                  <c:v>521.13334920416423</c:v>
                </c:pt>
                <c:pt idx="72">
                  <c:v>518.02118552828188</c:v>
                </c:pt>
                <c:pt idx="73">
                  <c:v>490.72861269798022</c:v>
                </c:pt>
                <c:pt idx="74">
                  <c:v>474.21952155084421</c:v>
                </c:pt>
                <c:pt idx="75">
                  <c:v>528.39774744801741</c:v>
                </c:pt>
                <c:pt idx="76">
                  <c:v>560.77792246571698</c:v>
                </c:pt>
                <c:pt idx="77">
                  <c:v>600.22740710713504</c:v>
                </c:pt>
                <c:pt idx="78">
                  <c:v>572.24875754919185</c:v>
                </c:pt>
                <c:pt idx="79">
                  <c:v>566.69876320981064</c:v>
                </c:pt>
                <c:pt idx="80">
                  <c:v>580.07246297520896</c:v>
                </c:pt>
                <c:pt idx="81">
                  <c:v>574.68532202503752</c:v>
                </c:pt>
                <c:pt idx="82">
                  <c:v>568.48761662366201</c:v>
                </c:pt>
                <c:pt idx="83">
                  <c:v>508.013984377616</c:v>
                </c:pt>
                <c:pt idx="84">
                  <c:v>498.65300450965765</c:v>
                </c:pt>
                <c:pt idx="85">
                  <c:v>492.66077276214071</c:v>
                </c:pt>
                <c:pt idx="86">
                  <c:v>518.55053231665397</c:v>
                </c:pt>
                <c:pt idx="87">
                  <c:v>549.13367549119425</c:v>
                </c:pt>
                <c:pt idx="88">
                  <c:v>566.15709405864698</c:v>
                </c:pt>
                <c:pt idx="89">
                  <c:v>603.33164734080219</c:v>
                </c:pt>
                <c:pt idx="90">
                  <c:v>584.37166017473987</c:v>
                </c:pt>
                <c:pt idx="91">
                  <c:v>566.63479313500204</c:v>
                </c:pt>
                <c:pt idx="92">
                  <c:v>574.24013028051218</c:v>
                </c:pt>
                <c:pt idx="93">
                  <c:v>570.96406062259302</c:v>
                </c:pt>
                <c:pt idx="94">
                  <c:v>572.56824907179725</c:v>
                </c:pt>
                <c:pt idx="95">
                  <c:v>534.04237430163266</c:v>
                </c:pt>
                <c:pt idx="96">
                  <c:v>499.69838377070198</c:v>
                </c:pt>
                <c:pt idx="97">
                  <c:v>498.75844602318756</c:v>
                </c:pt>
                <c:pt idx="98">
                  <c:v>505.42491962871634</c:v>
                </c:pt>
                <c:pt idx="99">
                  <c:v>544.8910421050922</c:v>
                </c:pt>
                <c:pt idx="100">
                  <c:v>598.56918797662013</c:v>
                </c:pt>
                <c:pt idx="101">
                  <c:v>629.88067948057221</c:v>
                </c:pt>
                <c:pt idx="102">
                  <c:v>602.82363547851241</c:v>
                </c:pt>
                <c:pt idx="103">
                  <c:v>608.8075707889227</c:v>
                </c:pt>
                <c:pt idx="104">
                  <c:v>610.54076212984103</c:v>
                </c:pt>
                <c:pt idx="105">
                  <c:v>539.85871235612194</c:v>
                </c:pt>
                <c:pt idx="106">
                  <c:v>581.29477538415119</c:v>
                </c:pt>
                <c:pt idx="107">
                  <c:v>529.70505469038983</c:v>
                </c:pt>
                <c:pt idx="108">
                  <c:v>507.90423721897321</c:v>
                </c:pt>
                <c:pt idx="109">
                  <c:v>497.3539584762803</c:v>
                </c:pt>
                <c:pt idx="110">
                  <c:v>495.45368305696098</c:v>
                </c:pt>
                <c:pt idx="111">
                  <c:v>540.24084344002324</c:v>
                </c:pt>
                <c:pt idx="112">
                  <c:v>598.65046957447828</c:v>
                </c:pt>
                <c:pt idx="113">
                  <c:v>636.29375677734402</c:v>
                </c:pt>
                <c:pt idx="114">
                  <c:v>615.71957873406586</c:v>
                </c:pt>
                <c:pt idx="115">
                  <c:v>632.98339926088772</c:v>
                </c:pt>
                <c:pt idx="116">
                  <c:v>613.63942309890479</c:v>
                </c:pt>
                <c:pt idx="117">
                  <c:v>571.53189577499313</c:v>
                </c:pt>
                <c:pt idx="118">
                  <c:v>595.86338900595467</c:v>
                </c:pt>
                <c:pt idx="119">
                  <c:v>571.13525402635719</c:v>
                </c:pt>
                <c:pt idx="120">
                  <c:v>546.54772903752439</c:v>
                </c:pt>
                <c:pt idx="121">
                  <c:v>511.44888480642504</c:v>
                </c:pt>
                <c:pt idx="122">
                  <c:v>512.30201525743246</c:v>
                </c:pt>
                <c:pt idx="123">
                  <c:v>587.20681456848286</c:v>
                </c:pt>
                <c:pt idx="124">
                  <c:v>615.80275765258671</c:v>
                </c:pt>
                <c:pt idx="125">
                  <c:v>634.87592127731807</c:v>
                </c:pt>
                <c:pt idx="126">
                  <c:v>624.07670686511233</c:v>
                </c:pt>
                <c:pt idx="127">
                  <c:v>657.4941839855403</c:v>
                </c:pt>
                <c:pt idx="128">
                  <c:v>600.23450143099092</c:v>
                </c:pt>
                <c:pt idx="129">
                  <c:v>624.11799444846326</c:v>
                </c:pt>
                <c:pt idx="130">
                  <c:v>650.6520944251065</c:v>
                </c:pt>
                <c:pt idx="131">
                  <c:v>595.1894061257849</c:v>
                </c:pt>
                <c:pt idx="132">
                  <c:v>607.78517989415957</c:v>
                </c:pt>
                <c:pt idx="133">
                  <c:v>538.31636446570928</c:v>
                </c:pt>
                <c:pt idx="134">
                  <c:v>601.38264122564055</c:v>
                </c:pt>
                <c:pt idx="135">
                  <c:v>646.30496720917301</c:v>
                </c:pt>
                <c:pt idx="136">
                  <c:v>681.65202194294454</c:v>
                </c:pt>
                <c:pt idx="137">
                  <c:v>724.21819624962313</c:v>
                </c:pt>
                <c:pt idx="138">
                  <c:v>697.43127812066143</c:v>
                </c:pt>
                <c:pt idx="139">
                  <c:v>650.65883139792061</c:v>
                </c:pt>
                <c:pt idx="140">
                  <c:v>635.56453892300874</c:v>
                </c:pt>
                <c:pt idx="141">
                  <c:v>645.95433468793885</c:v>
                </c:pt>
                <c:pt idx="142">
                  <c:v>649.18717177945291</c:v>
                </c:pt>
                <c:pt idx="143">
                  <c:v>602.53154252728018</c:v>
                </c:pt>
                <c:pt idx="144">
                  <c:v>546.67664693778204</c:v>
                </c:pt>
                <c:pt idx="145">
                  <c:v>544.94489251631433</c:v>
                </c:pt>
                <c:pt idx="146">
                  <c:v>551.16217126838569</c:v>
                </c:pt>
                <c:pt idx="147">
                  <c:v>618.07425228537625</c:v>
                </c:pt>
                <c:pt idx="148">
                  <c:v>648.70463917747372</c:v>
                </c:pt>
                <c:pt idx="149">
                  <c:v>677.26691719784901</c:v>
                </c:pt>
                <c:pt idx="150">
                  <c:v>667.22445668120736</c:v>
                </c:pt>
                <c:pt idx="151">
                  <c:v>672.62328978056632</c:v>
                </c:pt>
                <c:pt idx="152">
                  <c:v>650.38725776694343</c:v>
                </c:pt>
                <c:pt idx="153">
                  <c:v>653.33176680261806</c:v>
                </c:pt>
                <c:pt idx="154">
                  <c:v>661.72731358016813</c:v>
                </c:pt>
                <c:pt idx="155">
                  <c:v>623.55326073589549</c:v>
                </c:pt>
              </c:numCache>
            </c:numRef>
          </c:yVal>
          <c:smooth val="0"/>
          <c:extLst>
            <c:ext xmlns:c16="http://schemas.microsoft.com/office/drawing/2014/chart" uri="{C3380CC4-5D6E-409C-BE32-E72D297353CC}">
              <c16:uniqueId val="{00000003-E28A-49C2-B3E5-635520F14DB5}"/>
            </c:ext>
          </c:extLst>
        </c:ser>
        <c:ser>
          <c:idx val="2"/>
          <c:order val="2"/>
          <c:tx>
            <c:v>Validation</c:v>
          </c:tx>
          <c:spPr>
            <a:ln w="12700">
              <a:solidFill>
                <a:srgbClr val="006699"/>
              </a:solidFill>
              <a:prstDash val="solid"/>
            </a:ln>
            <a:effectLst/>
          </c:spPr>
          <c:marker>
            <c:symbol val="none"/>
          </c:marker>
          <c:xVal>
            <c:numRef>
              <c:f>'[Electricity Consumption Final Submission(5550).xlsm]2.4.Household Prediction'!$B$203:$B$214</c:f>
              <c:numCache>
                <c:formatCode>General</c:formatCode>
                <c:ptCount val="12"/>
                <c:pt idx="0">
                  <c:v>145</c:v>
                </c:pt>
                <c:pt idx="1">
                  <c:v>146</c:v>
                </c:pt>
                <c:pt idx="2">
                  <c:v>147</c:v>
                </c:pt>
                <c:pt idx="3">
                  <c:v>148</c:v>
                </c:pt>
                <c:pt idx="4">
                  <c:v>149</c:v>
                </c:pt>
                <c:pt idx="5">
                  <c:v>150</c:v>
                </c:pt>
                <c:pt idx="6">
                  <c:v>151</c:v>
                </c:pt>
                <c:pt idx="7">
                  <c:v>152</c:v>
                </c:pt>
                <c:pt idx="8">
                  <c:v>153</c:v>
                </c:pt>
                <c:pt idx="9">
                  <c:v>154</c:v>
                </c:pt>
                <c:pt idx="10">
                  <c:v>155</c:v>
                </c:pt>
                <c:pt idx="11">
                  <c:v>156</c:v>
                </c:pt>
              </c:numCache>
            </c:numRef>
          </c:xVal>
          <c:yVal>
            <c:numRef>
              <c:f>'[Electricity Consumption Final Submission(5550).xlsm]2.4.Household Prediction'!$D$203:$D$214</c:f>
              <c:numCache>
                <c:formatCode>0.000</c:formatCode>
                <c:ptCount val="12"/>
                <c:pt idx="0">
                  <c:v>546.67664693778204</c:v>
                </c:pt>
                <c:pt idx="1">
                  <c:v>544.94489251631433</c:v>
                </c:pt>
                <c:pt idx="2">
                  <c:v>551.16217126838569</c:v>
                </c:pt>
                <c:pt idx="3">
                  <c:v>618.07425228537625</c:v>
                </c:pt>
                <c:pt idx="4">
                  <c:v>648.70463917747372</c:v>
                </c:pt>
                <c:pt idx="5">
                  <c:v>677.26691719784901</c:v>
                </c:pt>
                <c:pt idx="6">
                  <c:v>667.22445668120736</c:v>
                </c:pt>
                <c:pt idx="7">
                  <c:v>672.62328978056632</c:v>
                </c:pt>
                <c:pt idx="8">
                  <c:v>650.38725776694343</c:v>
                </c:pt>
                <c:pt idx="9">
                  <c:v>653.33176680261806</c:v>
                </c:pt>
                <c:pt idx="10">
                  <c:v>661.72731358016813</c:v>
                </c:pt>
                <c:pt idx="11">
                  <c:v>623.55326073589549</c:v>
                </c:pt>
              </c:numCache>
            </c:numRef>
          </c:yVal>
          <c:smooth val="0"/>
          <c:extLst>
            <c:ext xmlns:c16="http://schemas.microsoft.com/office/drawing/2014/chart" uri="{C3380CC4-5D6E-409C-BE32-E72D297353CC}">
              <c16:uniqueId val="{00000004-E28A-49C2-B3E5-635520F14DB5}"/>
            </c:ext>
          </c:extLst>
        </c:ser>
        <c:ser>
          <c:idx val="3"/>
          <c:order val="3"/>
          <c:tx>
            <c:v>Lower bound (95%)</c:v>
          </c:tx>
          <c:spPr>
            <a:ln w="12700">
              <a:solidFill>
                <a:srgbClr val="C0C0C0"/>
              </a:solidFill>
              <a:prstDash val="solid"/>
            </a:ln>
            <a:effectLst/>
          </c:spPr>
          <c:marker>
            <c:symbol val="none"/>
          </c:marker>
          <c:xVal>
            <c:numRef>
              <c:f>'[Electricity Consumption Final Submission(5550).xlsm]2.4.Household Prediction'!$B$203:$B$214</c:f>
              <c:numCache>
                <c:formatCode>General</c:formatCode>
                <c:ptCount val="12"/>
                <c:pt idx="0">
                  <c:v>145</c:v>
                </c:pt>
                <c:pt idx="1">
                  <c:v>146</c:v>
                </c:pt>
                <c:pt idx="2">
                  <c:v>147</c:v>
                </c:pt>
                <c:pt idx="3">
                  <c:v>148</c:v>
                </c:pt>
                <c:pt idx="4">
                  <c:v>149</c:v>
                </c:pt>
                <c:pt idx="5">
                  <c:v>150</c:v>
                </c:pt>
                <c:pt idx="6">
                  <c:v>151</c:v>
                </c:pt>
                <c:pt idx="7">
                  <c:v>152</c:v>
                </c:pt>
                <c:pt idx="8">
                  <c:v>153</c:v>
                </c:pt>
                <c:pt idx="9">
                  <c:v>154</c:v>
                </c:pt>
                <c:pt idx="10">
                  <c:v>155</c:v>
                </c:pt>
                <c:pt idx="11">
                  <c:v>156</c:v>
                </c:pt>
              </c:numCache>
            </c:numRef>
          </c:xVal>
          <c:yVal>
            <c:numRef>
              <c:f>'[Electricity Consumption Final Submission(5550).xlsm]2.4.Household Prediction'!$H$203:$H$214</c:f>
              <c:numCache>
                <c:formatCode>0.000</c:formatCode>
                <c:ptCount val="12"/>
                <c:pt idx="0">
                  <c:v>512.31958254444737</c:v>
                </c:pt>
                <c:pt idx="1">
                  <c:v>494.9544507483497</c:v>
                </c:pt>
                <c:pt idx="2">
                  <c:v>497.85963946771989</c:v>
                </c:pt>
                <c:pt idx="3">
                  <c:v>562.28771614809466</c:v>
                </c:pt>
                <c:pt idx="4">
                  <c:v>587.30693736782359</c:v>
                </c:pt>
                <c:pt idx="5">
                  <c:v>610.102988529973</c:v>
                </c:pt>
                <c:pt idx="6">
                  <c:v>596.38354407017766</c:v>
                </c:pt>
                <c:pt idx="7">
                  <c:v>598.61136016867772</c:v>
                </c:pt>
                <c:pt idx="8">
                  <c:v>572.63585773388422</c:v>
                </c:pt>
                <c:pt idx="9">
                  <c:v>571.80269531223632</c:v>
                </c:pt>
                <c:pt idx="10">
                  <c:v>576.92794440071452</c:v>
                </c:pt>
                <c:pt idx="11">
                  <c:v>535.7201855124365</c:v>
                </c:pt>
              </c:numCache>
            </c:numRef>
          </c:yVal>
          <c:smooth val="0"/>
          <c:extLst>
            <c:ext xmlns:c16="http://schemas.microsoft.com/office/drawing/2014/chart" uri="{C3380CC4-5D6E-409C-BE32-E72D297353CC}">
              <c16:uniqueId val="{00000005-E28A-49C2-B3E5-635520F14DB5}"/>
            </c:ext>
          </c:extLst>
        </c:ser>
        <c:ser>
          <c:idx val="4"/>
          <c:order val="4"/>
          <c:tx>
            <c:v>Upper bound (95%)</c:v>
          </c:tx>
          <c:spPr>
            <a:ln w="12700">
              <a:solidFill>
                <a:srgbClr val="C0C0C0"/>
              </a:solidFill>
              <a:prstDash val="solid"/>
            </a:ln>
            <a:effectLst/>
          </c:spPr>
          <c:marker>
            <c:symbol val="none"/>
          </c:marker>
          <c:xVal>
            <c:numRef>
              <c:f>'[Electricity Consumption Final Submission(5550).xlsm]2.4.Household Prediction'!$B$203:$B$214</c:f>
              <c:numCache>
                <c:formatCode>General</c:formatCode>
                <c:ptCount val="12"/>
                <c:pt idx="0">
                  <c:v>145</c:v>
                </c:pt>
                <c:pt idx="1">
                  <c:v>146</c:v>
                </c:pt>
                <c:pt idx="2">
                  <c:v>147</c:v>
                </c:pt>
                <c:pt idx="3">
                  <c:v>148</c:v>
                </c:pt>
                <c:pt idx="4">
                  <c:v>149</c:v>
                </c:pt>
                <c:pt idx="5">
                  <c:v>150</c:v>
                </c:pt>
                <c:pt idx="6">
                  <c:v>151</c:v>
                </c:pt>
                <c:pt idx="7">
                  <c:v>152</c:v>
                </c:pt>
                <c:pt idx="8">
                  <c:v>153</c:v>
                </c:pt>
                <c:pt idx="9">
                  <c:v>154</c:v>
                </c:pt>
                <c:pt idx="10">
                  <c:v>155</c:v>
                </c:pt>
                <c:pt idx="11">
                  <c:v>156</c:v>
                </c:pt>
              </c:numCache>
            </c:numRef>
          </c:xVal>
          <c:yVal>
            <c:numRef>
              <c:f>'[Electricity Consumption Final Submission(5550).xlsm]2.4.Household Prediction'!$I$203:$I$214</c:f>
              <c:numCache>
                <c:formatCode>0.000</c:formatCode>
                <c:ptCount val="12"/>
                <c:pt idx="0">
                  <c:v>581.03371133111671</c:v>
                </c:pt>
                <c:pt idx="1">
                  <c:v>594.93533428427895</c:v>
                </c:pt>
                <c:pt idx="2">
                  <c:v>604.46470306905155</c:v>
                </c:pt>
                <c:pt idx="3">
                  <c:v>673.86078842265783</c:v>
                </c:pt>
                <c:pt idx="4">
                  <c:v>710.10234098712385</c:v>
                </c:pt>
                <c:pt idx="5">
                  <c:v>744.43084586572502</c:v>
                </c:pt>
                <c:pt idx="6">
                  <c:v>738.06536929223705</c:v>
                </c:pt>
                <c:pt idx="7">
                  <c:v>746.63521939245493</c:v>
                </c:pt>
                <c:pt idx="8">
                  <c:v>728.13865780000265</c:v>
                </c:pt>
                <c:pt idx="9">
                  <c:v>734.8608382929998</c:v>
                </c:pt>
                <c:pt idx="10">
                  <c:v>746.52668275962174</c:v>
                </c:pt>
                <c:pt idx="11">
                  <c:v>711.38633595935448</c:v>
                </c:pt>
              </c:numCache>
            </c:numRef>
          </c:yVal>
          <c:smooth val="0"/>
          <c:extLst>
            <c:ext xmlns:c16="http://schemas.microsoft.com/office/drawing/2014/chart" uri="{C3380CC4-5D6E-409C-BE32-E72D297353CC}">
              <c16:uniqueId val="{00000006-E28A-49C2-B3E5-635520F14DB5}"/>
            </c:ext>
          </c:extLst>
        </c:ser>
        <c:dLbls>
          <c:showLegendKey val="0"/>
          <c:showVal val="0"/>
          <c:showCatName val="0"/>
          <c:showSerName val="0"/>
          <c:showPercent val="0"/>
          <c:showBubbleSize val="0"/>
        </c:dLbls>
        <c:axId val="792125696"/>
        <c:axId val="792115856"/>
      </c:scatterChart>
      <c:valAx>
        <c:axId val="792125696"/>
        <c:scaling>
          <c:orientation val="minMax"/>
          <c:max val="160"/>
          <c:min val="0"/>
        </c:scaling>
        <c:delete val="0"/>
        <c:axPos val="b"/>
        <c:title>
          <c:tx>
            <c:rich>
              <a:bodyPr/>
              <a:lstStyle/>
              <a:p>
                <a:pPr>
                  <a:defRPr sz="800" b="1">
                    <a:latin typeface="Arial"/>
                    <a:ea typeface="Arial"/>
                    <a:cs typeface="Arial"/>
                  </a:defRPr>
                </a:pPr>
                <a:r>
                  <a:rPr lang="en-US"/>
                  <a:t>Index</a:t>
                </a:r>
              </a:p>
            </c:rich>
          </c:tx>
          <c:overlay val="0"/>
        </c:title>
        <c:numFmt formatCode="General" sourceLinked="0"/>
        <c:majorTickMark val="cross"/>
        <c:minorTickMark val="none"/>
        <c:tickLblPos val="nextTo"/>
        <c:txPr>
          <a:bodyPr/>
          <a:lstStyle/>
          <a:p>
            <a:pPr>
              <a:defRPr sz="700"/>
            </a:pPr>
            <a:endParaRPr lang="en-US"/>
          </a:p>
        </c:txPr>
        <c:crossAx val="792115856"/>
        <c:crosses val="autoZero"/>
        <c:crossBetween val="midCat"/>
      </c:valAx>
      <c:valAx>
        <c:axId val="792115856"/>
        <c:scaling>
          <c:orientation val="minMax"/>
          <c:max val="750"/>
          <c:min val="400"/>
        </c:scaling>
        <c:delete val="0"/>
        <c:axPos val="l"/>
        <c:title>
          <c:tx>
            <c:rich>
              <a:bodyPr/>
              <a:lstStyle/>
              <a:p>
                <a:pPr>
                  <a:defRPr sz="800" b="1">
                    <a:latin typeface="Arial"/>
                    <a:ea typeface="Arial"/>
                    <a:cs typeface="Arial"/>
                  </a:defRPr>
                </a:pPr>
                <a:r>
                  <a:rPr lang="en-US"/>
                  <a:t>Households</a:t>
                </a:r>
              </a:p>
            </c:rich>
          </c:tx>
          <c:overlay val="0"/>
        </c:title>
        <c:numFmt formatCode="General" sourceLinked="0"/>
        <c:majorTickMark val="cross"/>
        <c:minorTickMark val="none"/>
        <c:tickLblPos val="nextTo"/>
        <c:txPr>
          <a:bodyPr/>
          <a:lstStyle/>
          <a:p>
            <a:pPr>
              <a:defRPr sz="700"/>
            </a:pPr>
            <a:endParaRPr lang="en-US"/>
          </a:p>
        </c:txPr>
        <c:crossAx val="792125696"/>
        <c:crosses val="autoZero"/>
        <c:crossBetween val="midCat"/>
      </c:valAx>
      <c:spPr>
        <a:ln>
          <a:solidFill>
            <a:srgbClr val="808080"/>
          </a:solidFill>
          <a:prstDash val="solid"/>
        </a:ln>
      </c:spPr>
    </c:plotArea>
    <c:legend>
      <c:legendPos val="b"/>
      <c:overlay val="0"/>
      <c:spPr>
        <a:ln w="12700">
          <a:solidFill>
            <a:srgbClr val="000000"/>
          </a:solidFill>
          <a:prstDash val="solid"/>
        </a:ln>
      </c:spPr>
      <c:txPr>
        <a:bodyPr/>
        <a:lstStyle/>
        <a:p>
          <a:pPr>
            <a:defRPr sz="800" b="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900" b="1"/>
            </a:pPr>
            <a:r>
              <a:rPr lang="en-US"/>
              <a:t>ARIMA (Others)</a:t>
            </a:r>
          </a:p>
        </c:rich>
      </c:tx>
      <c:overlay val="0"/>
    </c:title>
    <c:autoTitleDeleted val="0"/>
    <c:plotArea>
      <c:layout/>
      <c:scatterChart>
        <c:scatterStyle val="lineMarker"/>
        <c:varyColors val="0"/>
        <c:ser>
          <c:idx val="0"/>
          <c:order val="0"/>
          <c:tx>
            <c:v>Others</c:v>
          </c:tx>
          <c:spPr>
            <a:ln w="12700">
              <a:solidFill>
                <a:srgbClr val="5B9BD5"/>
              </a:solidFill>
              <a:prstDash val="solid"/>
            </a:ln>
            <a:effectLst/>
          </c:spPr>
          <c:marker>
            <c:symbol val="none"/>
          </c:marker>
          <c:xVal>
            <c:numRef>
              <c:f>'[Electricity Consumption Final Submission(5550).xlsm]2.5.Others Prediction'!$B$56:$B$211</c:f>
              <c:numCache>
                <c:formatCode>General</c:formatCode>
                <c:ptCount val="156"/>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numCache>
            </c:numRef>
          </c:xVal>
          <c:yVal>
            <c:numRef>
              <c:f>'[Electricity Consumption Final Submission(5550).xlsm]2.5.Others Prediction'!$C$56:$C$211</c:f>
              <c:numCache>
                <c:formatCode>0.000</c:formatCode>
                <c:ptCount val="156"/>
                <c:pt idx="0">
                  <c:v>53.1</c:v>
                </c:pt>
                <c:pt idx="1">
                  <c:v>50.8</c:v>
                </c:pt>
                <c:pt idx="2">
                  <c:v>50.1</c:v>
                </c:pt>
                <c:pt idx="3">
                  <c:v>51.8</c:v>
                </c:pt>
                <c:pt idx="4">
                  <c:v>53.9</c:v>
                </c:pt>
                <c:pt idx="5">
                  <c:v>54.2</c:v>
                </c:pt>
                <c:pt idx="6">
                  <c:v>50.2</c:v>
                </c:pt>
                <c:pt idx="7">
                  <c:v>53.4</c:v>
                </c:pt>
                <c:pt idx="8">
                  <c:v>50.7</c:v>
                </c:pt>
                <c:pt idx="9">
                  <c:v>48.4</c:v>
                </c:pt>
                <c:pt idx="10">
                  <c:v>50.9</c:v>
                </c:pt>
                <c:pt idx="11">
                  <c:v>44.7</c:v>
                </c:pt>
                <c:pt idx="12">
                  <c:v>46</c:v>
                </c:pt>
                <c:pt idx="13">
                  <c:v>44.7</c:v>
                </c:pt>
                <c:pt idx="14">
                  <c:v>44.7</c:v>
                </c:pt>
                <c:pt idx="15">
                  <c:v>45.2</c:v>
                </c:pt>
                <c:pt idx="16">
                  <c:v>47.7</c:v>
                </c:pt>
                <c:pt idx="17">
                  <c:v>46.8</c:v>
                </c:pt>
                <c:pt idx="18">
                  <c:v>43.3</c:v>
                </c:pt>
                <c:pt idx="19">
                  <c:v>49.1</c:v>
                </c:pt>
                <c:pt idx="20">
                  <c:v>45.2</c:v>
                </c:pt>
                <c:pt idx="21">
                  <c:v>45.2</c:v>
                </c:pt>
                <c:pt idx="22">
                  <c:v>46.5</c:v>
                </c:pt>
                <c:pt idx="23">
                  <c:v>41.7</c:v>
                </c:pt>
                <c:pt idx="24">
                  <c:v>44.7</c:v>
                </c:pt>
                <c:pt idx="25">
                  <c:v>39.1</c:v>
                </c:pt>
                <c:pt idx="26">
                  <c:v>41.3</c:v>
                </c:pt>
                <c:pt idx="27">
                  <c:v>40</c:v>
                </c:pt>
                <c:pt idx="28">
                  <c:v>44.9</c:v>
                </c:pt>
                <c:pt idx="29">
                  <c:v>40.9</c:v>
                </c:pt>
                <c:pt idx="30">
                  <c:v>44.3</c:v>
                </c:pt>
                <c:pt idx="31">
                  <c:v>44.4</c:v>
                </c:pt>
                <c:pt idx="32">
                  <c:v>40.700000000000003</c:v>
                </c:pt>
                <c:pt idx="33">
                  <c:v>41.9</c:v>
                </c:pt>
                <c:pt idx="34">
                  <c:v>41.7</c:v>
                </c:pt>
                <c:pt idx="35">
                  <c:v>37.700000000000003</c:v>
                </c:pt>
                <c:pt idx="36">
                  <c:v>39.700000000000003</c:v>
                </c:pt>
                <c:pt idx="37">
                  <c:v>36.1</c:v>
                </c:pt>
                <c:pt idx="38">
                  <c:v>33.1</c:v>
                </c:pt>
                <c:pt idx="39">
                  <c:v>37.200000000000003</c:v>
                </c:pt>
                <c:pt idx="40">
                  <c:v>36.9</c:v>
                </c:pt>
                <c:pt idx="41">
                  <c:v>38.1</c:v>
                </c:pt>
                <c:pt idx="42">
                  <c:v>37.6</c:v>
                </c:pt>
                <c:pt idx="43">
                  <c:v>38.4</c:v>
                </c:pt>
                <c:pt idx="44">
                  <c:v>41.8</c:v>
                </c:pt>
                <c:pt idx="45">
                  <c:v>44.7</c:v>
                </c:pt>
                <c:pt idx="46">
                  <c:v>37.5</c:v>
                </c:pt>
                <c:pt idx="47">
                  <c:v>36.5</c:v>
                </c:pt>
                <c:pt idx="48">
                  <c:v>33.200000000000003</c:v>
                </c:pt>
                <c:pt idx="49">
                  <c:v>34</c:v>
                </c:pt>
                <c:pt idx="50">
                  <c:v>32.799999999999997</c:v>
                </c:pt>
                <c:pt idx="51">
                  <c:v>34.4</c:v>
                </c:pt>
                <c:pt idx="52">
                  <c:v>34.700000000000003</c:v>
                </c:pt>
                <c:pt idx="53">
                  <c:v>37</c:v>
                </c:pt>
                <c:pt idx="54">
                  <c:v>35.6</c:v>
                </c:pt>
                <c:pt idx="55">
                  <c:v>35</c:v>
                </c:pt>
                <c:pt idx="56">
                  <c:v>35.4</c:v>
                </c:pt>
                <c:pt idx="57">
                  <c:v>35.700000000000003</c:v>
                </c:pt>
                <c:pt idx="58">
                  <c:v>32.799999999999997</c:v>
                </c:pt>
                <c:pt idx="59">
                  <c:v>33.5</c:v>
                </c:pt>
                <c:pt idx="60">
                  <c:v>30.9</c:v>
                </c:pt>
                <c:pt idx="61">
                  <c:v>31</c:v>
                </c:pt>
                <c:pt idx="62">
                  <c:v>33.200000000000003</c:v>
                </c:pt>
                <c:pt idx="63">
                  <c:v>32.4</c:v>
                </c:pt>
                <c:pt idx="64">
                  <c:v>32.1</c:v>
                </c:pt>
                <c:pt idx="65">
                  <c:v>34.799999999999997</c:v>
                </c:pt>
                <c:pt idx="66">
                  <c:v>31.7</c:v>
                </c:pt>
                <c:pt idx="67">
                  <c:v>32.299999999999997</c:v>
                </c:pt>
                <c:pt idx="68">
                  <c:v>31.6</c:v>
                </c:pt>
                <c:pt idx="69">
                  <c:v>31.3</c:v>
                </c:pt>
                <c:pt idx="70">
                  <c:v>31.7</c:v>
                </c:pt>
                <c:pt idx="71">
                  <c:v>31.8</c:v>
                </c:pt>
                <c:pt idx="72">
                  <c:v>29.3</c:v>
                </c:pt>
                <c:pt idx="73">
                  <c:v>27.9</c:v>
                </c:pt>
                <c:pt idx="74">
                  <c:v>28</c:v>
                </c:pt>
                <c:pt idx="75">
                  <c:v>28.7</c:v>
                </c:pt>
                <c:pt idx="76">
                  <c:v>30.5</c:v>
                </c:pt>
                <c:pt idx="77">
                  <c:v>31.3</c:v>
                </c:pt>
                <c:pt idx="78">
                  <c:v>29.2</c:v>
                </c:pt>
                <c:pt idx="79">
                  <c:v>30.9</c:v>
                </c:pt>
                <c:pt idx="80">
                  <c:v>29.1</c:v>
                </c:pt>
                <c:pt idx="81">
                  <c:v>27.6</c:v>
                </c:pt>
                <c:pt idx="82">
                  <c:v>28.3</c:v>
                </c:pt>
                <c:pt idx="83">
                  <c:v>25.8</c:v>
                </c:pt>
                <c:pt idx="84">
                  <c:v>25.3</c:v>
                </c:pt>
                <c:pt idx="85">
                  <c:v>25.6</c:v>
                </c:pt>
                <c:pt idx="86">
                  <c:v>24.1</c:v>
                </c:pt>
                <c:pt idx="87">
                  <c:v>25.8</c:v>
                </c:pt>
                <c:pt idx="88">
                  <c:v>26.2</c:v>
                </c:pt>
                <c:pt idx="89">
                  <c:v>26.6</c:v>
                </c:pt>
                <c:pt idx="90">
                  <c:v>26</c:v>
                </c:pt>
                <c:pt idx="91">
                  <c:v>26.6</c:v>
                </c:pt>
                <c:pt idx="92">
                  <c:v>25.3</c:v>
                </c:pt>
                <c:pt idx="93">
                  <c:v>24.9</c:v>
                </c:pt>
                <c:pt idx="94">
                  <c:v>24.8</c:v>
                </c:pt>
                <c:pt idx="95">
                  <c:v>22.9</c:v>
                </c:pt>
                <c:pt idx="96">
                  <c:v>23.2</c:v>
                </c:pt>
                <c:pt idx="97">
                  <c:v>20.8</c:v>
                </c:pt>
                <c:pt idx="98">
                  <c:v>20.7</c:v>
                </c:pt>
                <c:pt idx="99">
                  <c:v>22.4</c:v>
                </c:pt>
                <c:pt idx="100">
                  <c:v>23</c:v>
                </c:pt>
                <c:pt idx="101">
                  <c:v>23.4</c:v>
                </c:pt>
                <c:pt idx="102">
                  <c:v>23.1</c:v>
                </c:pt>
                <c:pt idx="103">
                  <c:v>22.6</c:v>
                </c:pt>
                <c:pt idx="104">
                  <c:v>21.6</c:v>
                </c:pt>
                <c:pt idx="105">
                  <c:v>21.1</c:v>
                </c:pt>
                <c:pt idx="106">
                  <c:v>21.3</c:v>
                </c:pt>
                <c:pt idx="107">
                  <c:v>20.3</c:v>
                </c:pt>
                <c:pt idx="108">
                  <c:v>19.7</c:v>
                </c:pt>
                <c:pt idx="109">
                  <c:v>18.5</c:v>
                </c:pt>
                <c:pt idx="110">
                  <c:v>17.899999999999999</c:v>
                </c:pt>
                <c:pt idx="111">
                  <c:v>19.899999999999999</c:v>
                </c:pt>
                <c:pt idx="112">
                  <c:v>20.6</c:v>
                </c:pt>
                <c:pt idx="113">
                  <c:v>20.9</c:v>
                </c:pt>
                <c:pt idx="114">
                  <c:v>20.3</c:v>
                </c:pt>
                <c:pt idx="115">
                  <c:v>21.2</c:v>
                </c:pt>
                <c:pt idx="116">
                  <c:v>19.8</c:v>
                </c:pt>
                <c:pt idx="117">
                  <c:v>19.8</c:v>
                </c:pt>
                <c:pt idx="118">
                  <c:v>19.7</c:v>
                </c:pt>
                <c:pt idx="119">
                  <c:v>19.399999999999999</c:v>
                </c:pt>
                <c:pt idx="120">
                  <c:v>23.2</c:v>
                </c:pt>
                <c:pt idx="121">
                  <c:v>21.6</c:v>
                </c:pt>
                <c:pt idx="122">
                  <c:v>22.5</c:v>
                </c:pt>
                <c:pt idx="123">
                  <c:v>23.2</c:v>
                </c:pt>
                <c:pt idx="124">
                  <c:v>23.5</c:v>
                </c:pt>
                <c:pt idx="125">
                  <c:v>24.3</c:v>
                </c:pt>
                <c:pt idx="126">
                  <c:v>23.6</c:v>
                </c:pt>
                <c:pt idx="127">
                  <c:v>24.4</c:v>
                </c:pt>
                <c:pt idx="128">
                  <c:v>23.5</c:v>
                </c:pt>
                <c:pt idx="129">
                  <c:v>23.4</c:v>
                </c:pt>
                <c:pt idx="130">
                  <c:v>22.9</c:v>
                </c:pt>
                <c:pt idx="131">
                  <c:v>22.9</c:v>
                </c:pt>
                <c:pt idx="132">
                  <c:v>23.4</c:v>
                </c:pt>
                <c:pt idx="133">
                  <c:v>22.5</c:v>
                </c:pt>
                <c:pt idx="134">
                  <c:v>21.5</c:v>
                </c:pt>
                <c:pt idx="135">
                  <c:v>23</c:v>
                </c:pt>
                <c:pt idx="136">
                  <c:v>24.1</c:v>
                </c:pt>
                <c:pt idx="137">
                  <c:v>24.4</c:v>
                </c:pt>
                <c:pt idx="138">
                  <c:v>23.2</c:v>
                </c:pt>
                <c:pt idx="139">
                  <c:v>25</c:v>
                </c:pt>
                <c:pt idx="140">
                  <c:v>23</c:v>
                </c:pt>
                <c:pt idx="141">
                  <c:v>23.9</c:v>
                </c:pt>
                <c:pt idx="142">
                  <c:v>23.6</c:v>
                </c:pt>
                <c:pt idx="143">
                  <c:v>22.4</c:v>
                </c:pt>
                <c:pt idx="144">
                  <c:v>22.5</c:v>
                </c:pt>
                <c:pt idx="145">
                  <c:v>22</c:v>
                </c:pt>
                <c:pt idx="146">
                  <c:v>22.8</c:v>
                </c:pt>
                <c:pt idx="147">
                  <c:v>20.399999999999999</c:v>
                </c:pt>
                <c:pt idx="148">
                  <c:v>25.5</c:v>
                </c:pt>
                <c:pt idx="149">
                  <c:v>21.5</c:v>
                </c:pt>
                <c:pt idx="150">
                  <c:v>24.7</c:v>
                </c:pt>
                <c:pt idx="151">
                  <c:v>26.2</c:v>
                </c:pt>
                <c:pt idx="152">
                  <c:v>21.2</c:v>
                </c:pt>
                <c:pt idx="153">
                  <c:v>23.7</c:v>
                </c:pt>
                <c:pt idx="154">
                  <c:v>23.5</c:v>
                </c:pt>
                <c:pt idx="155">
                  <c:v>22.4</c:v>
                </c:pt>
              </c:numCache>
            </c:numRef>
          </c:yVal>
          <c:smooth val="0"/>
          <c:extLst>
            <c:ext xmlns:c16="http://schemas.microsoft.com/office/drawing/2014/chart" uri="{C3380CC4-5D6E-409C-BE32-E72D297353CC}">
              <c16:uniqueId val="{00000000-D168-4461-BD7C-7DB99D62D1BF}"/>
            </c:ext>
          </c:extLst>
        </c:ser>
        <c:ser>
          <c:idx val="1"/>
          <c:order val="1"/>
          <c:tx>
            <c:v>ARIMA (Others)</c:v>
          </c:tx>
          <c:spPr>
            <a:ln w="12700">
              <a:solidFill>
                <a:srgbClr val="FF0000"/>
              </a:solidFill>
              <a:prstDash val="solid"/>
            </a:ln>
            <a:effectLst/>
          </c:spPr>
          <c:marker>
            <c:symbol val="none"/>
          </c:marker>
          <c:dPt>
            <c:idx val="144"/>
            <c:bubble3D val="0"/>
            <c:spPr>
              <a:ln w="12700">
                <a:solidFill>
                  <a:srgbClr val="006699"/>
                </a:solidFill>
                <a:prstDash val="solid"/>
              </a:ln>
              <a:effectLst/>
            </c:spPr>
            <c:extLst>
              <c:ext xmlns:c16="http://schemas.microsoft.com/office/drawing/2014/chart" uri="{C3380CC4-5D6E-409C-BE32-E72D297353CC}">
                <c16:uniqueId val="{00000002-D168-4461-BD7C-7DB99D62D1BF}"/>
              </c:ext>
            </c:extLst>
          </c:dPt>
          <c:xVal>
            <c:numRef>
              <c:f>'[Electricity Consumption Final Submission(5550).xlsm]2.5.Others Prediction'!$B$56:$B$211</c:f>
              <c:numCache>
                <c:formatCode>General</c:formatCode>
                <c:ptCount val="156"/>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numCache>
            </c:numRef>
          </c:xVal>
          <c:yVal>
            <c:numRef>
              <c:f>'[Electricity Consumption Final Submission(5550).xlsm]2.5.Others Prediction'!$D$56:$D$211</c:f>
              <c:numCache>
                <c:formatCode>0.000</c:formatCode>
                <c:ptCount val="156"/>
                <c:pt idx="0">
                  <c:v>53.1</c:v>
                </c:pt>
                <c:pt idx="1">
                  <c:v>50.8</c:v>
                </c:pt>
                <c:pt idx="2">
                  <c:v>50.1</c:v>
                </c:pt>
                <c:pt idx="3">
                  <c:v>51.8</c:v>
                </c:pt>
                <c:pt idx="4">
                  <c:v>53.9</c:v>
                </c:pt>
                <c:pt idx="5">
                  <c:v>54.2</c:v>
                </c:pt>
                <c:pt idx="6">
                  <c:v>50.2</c:v>
                </c:pt>
                <c:pt idx="7">
                  <c:v>53.4</c:v>
                </c:pt>
                <c:pt idx="8">
                  <c:v>50.7</c:v>
                </c:pt>
                <c:pt idx="9">
                  <c:v>48.4</c:v>
                </c:pt>
                <c:pt idx="10">
                  <c:v>50.9</c:v>
                </c:pt>
                <c:pt idx="11">
                  <c:v>44.7</c:v>
                </c:pt>
                <c:pt idx="12">
                  <c:v>46</c:v>
                </c:pt>
                <c:pt idx="13">
                  <c:v>43.922022958254956</c:v>
                </c:pt>
                <c:pt idx="14">
                  <c:v>43.60938049255622</c:v>
                </c:pt>
                <c:pt idx="15">
                  <c:v>46.079843963039636</c:v>
                </c:pt>
                <c:pt idx="16">
                  <c:v>47.988065905450661</c:v>
                </c:pt>
                <c:pt idx="17">
                  <c:v>47.827860450776328</c:v>
                </c:pt>
                <c:pt idx="18">
                  <c:v>43.49352493332092</c:v>
                </c:pt>
                <c:pt idx="19">
                  <c:v>46.43135846679715</c:v>
                </c:pt>
                <c:pt idx="20">
                  <c:v>45.145268228006572</c:v>
                </c:pt>
                <c:pt idx="21">
                  <c:v>43.651544318449325</c:v>
                </c:pt>
                <c:pt idx="22">
                  <c:v>46.614313134630684</c:v>
                </c:pt>
                <c:pt idx="23">
                  <c:v>40.97391610981996</c:v>
                </c:pt>
                <c:pt idx="24">
                  <c:v>42.543478484694717</c:v>
                </c:pt>
                <c:pt idx="25">
                  <c:v>42.414797905995087</c:v>
                </c:pt>
                <c:pt idx="26">
                  <c:v>41.080038347821578</c:v>
                </c:pt>
                <c:pt idx="27">
                  <c:v>41.002363352202735</c:v>
                </c:pt>
                <c:pt idx="28">
                  <c:v>43.594973445250062</c:v>
                </c:pt>
                <c:pt idx="29">
                  <c:v>43.14291982656875</c:v>
                </c:pt>
                <c:pt idx="30">
                  <c:v>39.138633810450983</c:v>
                </c:pt>
                <c:pt idx="31">
                  <c:v>45.825415632965715</c:v>
                </c:pt>
                <c:pt idx="32">
                  <c:v>43.507737163641309</c:v>
                </c:pt>
                <c:pt idx="33">
                  <c:v>40.222774567881068</c:v>
                </c:pt>
                <c:pt idx="34">
                  <c:v>42.684934200986746</c:v>
                </c:pt>
                <c:pt idx="35">
                  <c:v>37.556550155113946</c:v>
                </c:pt>
                <c:pt idx="36">
                  <c:v>39.701815209142062</c:v>
                </c:pt>
                <c:pt idx="37">
                  <c:v>35.688414611801122</c:v>
                </c:pt>
                <c:pt idx="38">
                  <c:v>37.374704704163676</c:v>
                </c:pt>
                <c:pt idx="39">
                  <c:v>34.777873118374913</c:v>
                </c:pt>
                <c:pt idx="40">
                  <c:v>38.994340036168424</c:v>
                </c:pt>
                <c:pt idx="41">
                  <c:v>36.21693130238635</c:v>
                </c:pt>
                <c:pt idx="42">
                  <c:v>37.413068306957832</c:v>
                </c:pt>
                <c:pt idx="43">
                  <c:v>40.422534600941844</c:v>
                </c:pt>
                <c:pt idx="44">
                  <c:v>35.218449719109231</c:v>
                </c:pt>
                <c:pt idx="45">
                  <c:v>39.062658599559825</c:v>
                </c:pt>
                <c:pt idx="46">
                  <c:v>43.972593363087007</c:v>
                </c:pt>
                <c:pt idx="47">
                  <c:v>37.213555244211435</c:v>
                </c:pt>
                <c:pt idx="48">
                  <c:v>37.217511618760476</c:v>
                </c:pt>
                <c:pt idx="49">
                  <c:v>32.021541511714503</c:v>
                </c:pt>
                <c:pt idx="50">
                  <c:v>30.008122696272412</c:v>
                </c:pt>
                <c:pt idx="51">
                  <c:v>35.303197600192739</c:v>
                </c:pt>
                <c:pt idx="52">
                  <c:v>36.176875497964296</c:v>
                </c:pt>
                <c:pt idx="53">
                  <c:v>34.980170281832422</c:v>
                </c:pt>
                <c:pt idx="54">
                  <c:v>36.376907765702995</c:v>
                </c:pt>
                <c:pt idx="55">
                  <c:v>37.340204853272112</c:v>
                </c:pt>
                <c:pt idx="56">
                  <c:v>37.111488696528937</c:v>
                </c:pt>
                <c:pt idx="57">
                  <c:v>38.431242196187704</c:v>
                </c:pt>
                <c:pt idx="58">
                  <c:v>31.680523757145703</c:v>
                </c:pt>
                <c:pt idx="59">
                  <c:v>29.854575318419791</c:v>
                </c:pt>
                <c:pt idx="60">
                  <c:v>30.485671813045748</c:v>
                </c:pt>
                <c:pt idx="61">
                  <c:v>30.969803124881391</c:v>
                </c:pt>
                <c:pt idx="62">
                  <c:v>29.109456056557853</c:v>
                </c:pt>
                <c:pt idx="63">
                  <c:v>33.58929733899118</c:v>
                </c:pt>
                <c:pt idx="64">
                  <c:v>34.238863669751929</c:v>
                </c:pt>
                <c:pt idx="65">
                  <c:v>34.412684987439995</c:v>
                </c:pt>
                <c:pt idx="66">
                  <c:v>33.38922676044951</c:v>
                </c:pt>
                <c:pt idx="67">
                  <c:v>32.609366665204099</c:v>
                </c:pt>
                <c:pt idx="68">
                  <c:v>33.236890528272312</c:v>
                </c:pt>
                <c:pt idx="69">
                  <c:v>33.746814434271229</c:v>
                </c:pt>
                <c:pt idx="70">
                  <c:v>27.974669945552932</c:v>
                </c:pt>
                <c:pt idx="71">
                  <c:v>29.684760309555429</c:v>
                </c:pt>
                <c:pt idx="72">
                  <c:v>29.16490941197463</c:v>
                </c:pt>
                <c:pt idx="73">
                  <c:v>29.546220174790843</c:v>
                </c:pt>
                <c:pt idx="74">
                  <c:v>30.116621269287215</c:v>
                </c:pt>
                <c:pt idx="75">
                  <c:v>28.569670373642662</c:v>
                </c:pt>
                <c:pt idx="76">
                  <c:v>28.248248539767037</c:v>
                </c:pt>
                <c:pt idx="77">
                  <c:v>32.191107424997355</c:v>
                </c:pt>
                <c:pt idx="78">
                  <c:v>29.707346645313741</c:v>
                </c:pt>
                <c:pt idx="79">
                  <c:v>29.29415525353739</c:v>
                </c:pt>
                <c:pt idx="80">
                  <c:v>29.869405956682535</c:v>
                </c:pt>
                <c:pt idx="81">
                  <c:v>29.801830637041995</c:v>
                </c:pt>
                <c:pt idx="82">
                  <c:v>27.87523344365869</c:v>
                </c:pt>
                <c:pt idx="83">
                  <c:v>28.033685297521103</c:v>
                </c:pt>
                <c:pt idx="84">
                  <c:v>24.805632472435935</c:v>
                </c:pt>
                <c:pt idx="85">
                  <c:v>23.378632140644338</c:v>
                </c:pt>
                <c:pt idx="86">
                  <c:v>25.738064903175296</c:v>
                </c:pt>
                <c:pt idx="87">
                  <c:v>25.611728352037943</c:v>
                </c:pt>
                <c:pt idx="88">
                  <c:v>26.370445568185058</c:v>
                </c:pt>
                <c:pt idx="89">
                  <c:v>28.056561235164146</c:v>
                </c:pt>
                <c:pt idx="90">
                  <c:v>24.803805357740519</c:v>
                </c:pt>
                <c:pt idx="91">
                  <c:v>26.568567300084002</c:v>
                </c:pt>
                <c:pt idx="92">
                  <c:v>25.621275237776679</c:v>
                </c:pt>
                <c:pt idx="93">
                  <c:v>24.144768223377909</c:v>
                </c:pt>
                <c:pt idx="94">
                  <c:v>25.224242169715868</c:v>
                </c:pt>
                <c:pt idx="95">
                  <c:v>23.508394918849277</c:v>
                </c:pt>
                <c:pt idx="96">
                  <c:v>22.006066000034838</c:v>
                </c:pt>
                <c:pt idx="97">
                  <c:v>22.413934532826705</c:v>
                </c:pt>
                <c:pt idx="98">
                  <c:v>21.002139219018911</c:v>
                </c:pt>
                <c:pt idx="99">
                  <c:v>21.72941024545791</c:v>
                </c:pt>
                <c:pt idx="100">
                  <c:v>23.15231501464303</c:v>
                </c:pt>
                <c:pt idx="101">
                  <c:v>23.717106361664168</c:v>
                </c:pt>
                <c:pt idx="102">
                  <c:v>22.535662192144493</c:v>
                </c:pt>
                <c:pt idx="103">
                  <c:v>23.73900107369149</c:v>
                </c:pt>
                <c:pt idx="104">
                  <c:v>21.990148393148505</c:v>
                </c:pt>
                <c:pt idx="105">
                  <c:v>20.762104379763425</c:v>
                </c:pt>
                <c:pt idx="106">
                  <c:v>21.219351670483793</c:v>
                </c:pt>
                <c:pt idx="107">
                  <c:v>19.294186259004345</c:v>
                </c:pt>
                <c:pt idx="108">
                  <c:v>19.922310257337145</c:v>
                </c:pt>
                <c:pt idx="109">
                  <c:v>18.515187703260512</c:v>
                </c:pt>
                <c:pt idx="110">
                  <c:v>17.880569684714935</c:v>
                </c:pt>
                <c:pt idx="111">
                  <c:v>19.755501064350522</c:v>
                </c:pt>
                <c:pt idx="112">
                  <c:v>20.390351021696656</c:v>
                </c:pt>
                <c:pt idx="113">
                  <c:v>21.021110825606257</c:v>
                </c:pt>
                <c:pt idx="114">
                  <c:v>20.668783999835114</c:v>
                </c:pt>
                <c:pt idx="115">
                  <c:v>20.324914017697182</c:v>
                </c:pt>
                <c:pt idx="116">
                  <c:v>19.654519594642487</c:v>
                </c:pt>
                <c:pt idx="117">
                  <c:v>19.593258455144376</c:v>
                </c:pt>
                <c:pt idx="118">
                  <c:v>19.773279187846029</c:v>
                </c:pt>
                <c:pt idx="119">
                  <c:v>18.658219028799913</c:v>
                </c:pt>
                <c:pt idx="120">
                  <c:v>18.663444523533798</c:v>
                </c:pt>
                <c:pt idx="121">
                  <c:v>19.619455333992043</c:v>
                </c:pt>
                <c:pt idx="122">
                  <c:v>21.274776438450793</c:v>
                </c:pt>
                <c:pt idx="123">
                  <c:v>23.814946986431302</c:v>
                </c:pt>
                <c:pt idx="124">
                  <c:v>24.601816343317118</c:v>
                </c:pt>
                <c:pt idx="125">
                  <c:v>24.12255201391616</c:v>
                </c:pt>
                <c:pt idx="126">
                  <c:v>23.643287684515208</c:v>
                </c:pt>
                <c:pt idx="127">
                  <c:v>24.301042094099294</c:v>
                </c:pt>
                <c:pt idx="128">
                  <c:v>23.062072334546659</c:v>
                </c:pt>
                <c:pt idx="129">
                  <c:v>23.260550027113979</c:v>
                </c:pt>
                <c:pt idx="130">
                  <c:v>23.465558599574827</c:v>
                </c:pt>
                <c:pt idx="131">
                  <c:v>22.754461135900822</c:v>
                </c:pt>
                <c:pt idx="132">
                  <c:v>25.297764089311144</c:v>
                </c:pt>
                <c:pt idx="133">
                  <c:v>23.076810773636424</c:v>
                </c:pt>
                <c:pt idx="134">
                  <c:v>22.773818668873684</c:v>
                </c:pt>
                <c:pt idx="135">
                  <c:v>23.432893074289467</c:v>
                </c:pt>
                <c:pt idx="136">
                  <c:v>23.292307990903296</c:v>
                </c:pt>
                <c:pt idx="137">
                  <c:v>24.50547423142649</c:v>
                </c:pt>
                <c:pt idx="138">
                  <c:v>24.015656828268423</c:v>
                </c:pt>
                <c:pt idx="139">
                  <c:v>24.403537504583774</c:v>
                </c:pt>
                <c:pt idx="140">
                  <c:v>23.558150029477154</c:v>
                </c:pt>
                <c:pt idx="141">
                  <c:v>23.525808419643397</c:v>
                </c:pt>
                <c:pt idx="142">
                  <c:v>23.113162774480923</c:v>
                </c:pt>
                <c:pt idx="143">
                  <c:v>23.572295321691193</c:v>
                </c:pt>
                <c:pt idx="144">
                  <c:v>24.461060985114052</c:v>
                </c:pt>
                <c:pt idx="145">
                  <c:v>23.061660500465347</c:v>
                </c:pt>
                <c:pt idx="146">
                  <c:v>22.77818466563696</c:v>
                </c:pt>
                <c:pt idx="147">
                  <c:v>23.981951917940744</c:v>
                </c:pt>
                <c:pt idx="148">
                  <c:v>24.913769740495365</c:v>
                </c:pt>
                <c:pt idx="149">
                  <c:v>25.347747492266922</c:v>
                </c:pt>
                <c:pt idx="150">
                  <c:v>24.315941071227783</c:v>
                </c:pt>
                <c:pt idx="151">
                  <c:v>25.841426586427406</c:v>
                </c:pt>
                <c:pt idx="152">
                  <c:v>24.171084499997573</c:v>
                </c:pt>
                <c:pt idx="153">
                  <c:v>24.800986657630251</c:v>
                </c:pt>
                <c:pt idx="154">
                  <c:v>24.460009780618623</c:v>
                </c:pt>
                <c:pt idx="155">
                  <c:v>23.614456577551493</c:v>
                </c:pt>
              </c:numCache>
            </c:numRef>
          </c:yVal>
          <c:smooth val="0"/>
          <c:extLst>
            <c:ext xmlns:c16="http://schemas.microsoft.com/office/drawing/2014/chart" uri="{C3380CC4-5D6E-409C-BE32-E72D297353CC}">
              <c16:uniqueId val="{00000003-D168-4461-BD7C-7DB99D62D1BF}"/>
            </c:ext>
          </c:extLst>
        </c:ser>
        <c:ser>
          <c:idx val="2"/>
          <c:order val="2"/>
          <c:tx>
            <c:v>Validation</c:v>
          </c:tx>
          <c:spPr>
            <a:ln w="12700">
              <a:solidFill>
                <a:srgbClr val="006699"/>
              </a:solidFill>
              <a:prstDash val="solid"/>
            </a:ln>
            <a:effectLst/>
          </c:spPr>
          <c:marker>
            <c:symbol val="none"/>
          </c:marker>
          <c:xVal>
            <c:numRef>
              <c:f>'[Electricity Consumption Final Submission(5550).xlsm]2.5.Others Prediction'!$B$200:$B$211</c:f>
              <c:numCache>
                <c:formatCode>General</c:formatCode>
                <c:ptCount val="12"/>
                <c:pt idx="0">
                  <c:v>145</c:v>
                </c:pt>
                <c:pt idx="1">
                  <c:v>146</c:v>
                </c:pt>
                <c:pt idx="2">
                  <c:v>147</c:v>
                </c:pt>
                <c:pt idx="3">
                  <c:v>148</c:v>
                </c:pt>
                <c:pt idx="4">
                  <c:v>149</c:v>
                </c:pt>
                <c:pt idx="5">
                  <c:v>150</c:v>
                </c:pt>
                <c:pt idx="6">
                  <c:v>151</c:v>
                </c:pt>
                <c:pt idx="7">
                  <c:v>152</c:v>
                </c:pt>
                <c:pt idx="8">
                  <c:v>153</c:v>
                </c:pt>
                <c:pt idx="9">
                  <c:v>154</c:v>
                </c:pt>
                <c:pt idx="10">
                  <c:v>155</c:v>
                </c:pt>
                <c:pt idx="11">
                  <c:v>156</c:v>
                </c:pt>
              </c:numCache>
            </c:numRef>
          </c:xVal>
          <c:yVal>
            <c:numRef>
              <c:f>'[Electricity Consumption Final Submission(5550).xlsm]2.5.Others Prediction'!$D$200:$D$211</c:f>
              <c:numCache>
                <c:formatCode>0.000</c:formatCode>
                <c:ptCount val="12"/>
                <c:pt idx="0">
                  <c:v>24.461060985114052</c:v>
                </c:pt>
                <c:pt idx="1">
                  <c:v>23.061660500465347</c:v>
                </c:pt>
                <c:pt idx="2">
                  <c:v>22.77818466563696</c:v>
                </c:pt>
                <c:pt idx="3">
                  <c:v>23.981951917940744</c:v>
                </c:pt>
                <c:pt idx="4">
                  <c:v>24.913769740495365</c:v>
                </c:pt>
                <c:pt idx="5">
                  <c:v>25.347747492266922</c:v>
                </c:pt>
                <c:pt idx="6">
                  <c:v>24.315941071227783</c:v>
                </c:pt>
                <c:pt idx="7">
                  <c:v>25.841426586427406</c:v>
                </c:pt>
                <c:pt idx="8">
                  <c:v>24.171084499997573</c:v>
                </c:pt>
                <c:pt idx="9">
                  <c:v>24.800986657630251</c:v>
                </c:pt>
                <c:pt idx="10">
                  <c:v>24.460009780618623</c:v>
                </c:pt>
                <c:pt idx="11">
                  <c:v>23.614456577551493</c:v>
                </c:pt>
              </c:numCache>
            </c:numRef>
          </c:yVal>
          <c:smooth val="0"/>
          <c:extLst>
            <c:ext xmlns:c16="http://schemas.microsoft.com/office/drawing/2014/chart" uri="{C3380CC4-5D6E-409C-BE32-E72D297353CC}">
              <c16:uniqueId val="{00000004-D168-4461-BD7C-7DB99D62D1BF}"/>
            </c:ext>
          </c:extLst>
        </c:ser>
        <c:ser>
          <c:idx val="3"/>
          <c:order val="3"/>
          <c:tx>
            <c:v>Lower bound (95%)</c:v>
          </c:tx>
          <c:spPr>
            <a:ln w="12700">
              <a:solidFill>
                <a:srgbClr val="C0C0C0"/>
              </a:solidFill>
              <a:prstDash val="solid"/>
            </a:ln>
            <a:effectLst/>
          </c:spPr>
          <c:marker>
            <c:symbol val="none"/>
          </c:marker>
          <c:xVal>
            <c:numRef>
              <c:f>'[Electricity Consumption Final Submission(5550).xlsm]2.5.Others Prediction'!$B$200:$B$211</c:f>
              <c:numCache>
                <c:formatCode>General</c:formatCode>
                <c:ptCount val="12"/>
                <c:pt idx="0">
                  <c:v>145</c:v>
                </c:pt>
                <c:pt idx="1">
                  <c:v>146</c:v>
                </c:pt>
                <c:pt idx="2">
                  <c:v>147</c:v>
                </c:pt>
                <c:pt idx="3">
                  <c:v>148</c:v>
                </c:pt>
                <c:pt idx="4">
                  <c:v>149</c:v>
                </c:pt>
                <c:pt idx="5">
                  <c:v>150</c:v>
                </c:pt>
                <c:pt idx="6">
                  <c:v>151</c:v>
                </c:pt>
                <c:pt idx="7">
                  <c:v>152</c:v>
                </c:pt>
                <c:pt idx="8">
                  <c:v>153</c:v>
                </c:pt>
                <c:pt idx="9">
                  <c:v>154</c:v>
                </c:pt>
                <c:pt idx="10">
                  <c:v>155</c:v>
                </c:pt>
                <c:pt idx="11">
                  <c:v>156</c:v>
                </c:pt>
              </c:numCache>
            </c:numRef>
          </c:xVal>
          <c:yVal>
            <c:numRef>
              <c:f>'[Electricity Consumption Final Submission(5550).xlsm]2.5.Others Prediction'!$H$200:$H$211</c:f>
              <c:numCache>
                <c:formatCode>0.000</c:formatCode>
                <c:ptCount val="12"/>
                <c:pt idx="0">
                  <c:v>20.88303648342438</c:v>
                </c:pt>
                <c:pt idx="1">
                  <c:v>19.088011865144136</c:v>
                </c:pt>
                <c:pt idx="2">
                  <c:v>17.982702142636661</c:v>
                </c:pt>
                <c:pt idx="3">
                  <c:v>18.709930548861653</c:v>
                </c:pt>
                <c:pt idx="4">
                  <c:v>19.102045083697597</c:v>
                </c:pt>
                <c:pt idx="5">
                  <c:v>19.092385558384997</c:v>
                </c:pt>
                <c:pt idx="6">
                  <c:v>17.62239909005098</c:v>
                </c:pt>
                <c:pt idx="7">
                  <c:v>18.748430203308239</c:v>
                </c:pt>
                <c:pt idx="8">
                  <c:v>16.694211338237551</c:v>
                </c:pt>
                <c:pt idx="9">
                  <c:v>16.961843901972081</c:v>
                </c:pt>
                <c:pt idx="10">
                  <c:v>16.273211217630809</c:v>
                </c:pt>
                <c:pt idx="11">
                  <c:v>15.094873541355948</c:v>
                </c:pt>
              </c:numCache>
            </c:numRef>
          </c:yVal>
          <c:smooth val="0"/>
          <c:extLst>
            <c:ext xmlns:c16="http://schemas.microsoft.com/office/drawing/2014/chart" uri="{C3380CC4-5D6E-409C-BE32-E72D297353CC}">
              <c16:uniqueId val="{00000005-D168-4461-BD7C-7DB99D62D1BF}"/>
            </c:ext>
          </c:extLst>
        </c:ser>
        <c:ser>
          <c:idx val="4"/>
          <c:order val="4"/>
          <c:tx>
            <c:v>Upper bound (95%)</c:v>
          </c:tx>
          <c:spPr>
            <a:ln w="12700">
              <a:solidFill>
                <a:srgbClr val="C0C0C0"/>
              </a:solidFill>
              <a:prstDash val="solid"/>
            </a:ln>
            <a:effectLst/>
          </c:spPr>
          <c:marker>
            <c:symbol val="none"/>
          </c:marker>
          <c:xVal>
            <c:numRef>
              <c:f>'[Electricity Consumption Final Submission(5550).xlsm]2.5.Others Prediction'!$B$200:$B$211</c:f>
              <c:numCache>
                <c:formatCode>General</c:formatCode>
                <c:ptCount val="12"/>
                <c:pt idx="0">
                  <c:v>145</c:v>
                </c:pt>
                <c:pt idx="1">
                  <c:v>146</c:v>
                </c:pt>
                <c:pt idx="2">
                  <c:v>147</c:v>
                </c:pt>
                <c:pt idx="3">
                  <c:v>148</c:v>
                </c:pt>
                <c:pt idx="4">
                  <c:v>149</c:v>
                </c:pt>
                <c:pt idx="5">
                  <c:v>150</c:v>
                </c:pt>
                <c:pt idx="6">
                  <c:v>151</c:v>
                </c:pt>
                <c:pt idx="7">
                  <c:v>152</c:v>
                </c:pt>
                <c:pt idx="8">
                  <c:v>153</c:v>
                </c:pt>
                <c:pt idx="9">
                  <c:v>154</c:v>
                </c:pt>
                <c:pt idx="10">
                  <c:v>155</c:v>
                </c:pt>
                <c:pt idx="11">
                  <c:v>156</c:v>
                </c:pt>
              </c:numCache>
            </c:numRef>
          </c:xVal>
          <c:yVal>
            <c:numRef>
              <c:f>'[Electricity Consumption Final Submission(5550).xlsm]2.5.Others Prediction'!$I$200:$I$211</c:f>
              <c:numCache>
                <c:formatCode>0.000</c:formatCode>
                <c:ptCount val="12"/>
                <c:pt idx="0">
                  <c:v>28.039085486803724</c:v>
                </c:pt>
                <c:pt idx="1">
                  <c:v>27.035309135786559</c:v>
                </c:pt>
                <c:pt idx="2">
                  <c:v>27.573667188637259</c:v>
                </c:pt>
                <c:pt idx="3">
                  <c:v>29.253973287019836</c:v>
                </c:pt>
                <c:pt idx="4">
                  <c:v>30.725494397293133</c:v>
                </c:pt>
                <c:pt idx="5">
                  <c:v>31.603109426148848</c:v>
                </c:pt>
                <c:pt idx="6">
                  <c:v>31.009483052404587</c:v>
                </c:pt>
                <c:pt idx="7">
                  <c:v>32.934422969546574</c:v>
                </c:pt>
                <c:pt idx="8">
                  <c:v>31.647957661757594</c:v>
                </c:pt>
                <c:pt idx="9">
                  <c:v>32.64012941328842</c:v>
                </c:pt>
                <c:pt idx="10">
                  <c:v>32.646808343606438</c:v>
                </c:pt>
                <c:pt idx="11">
                  <c:v>32.134039613747035</c:v>
                </c:pt>
              </c:numCache>
            </c:numRef>
          </c:yVal>
          <c:smooth val="0"/>
          <c:extLst>
            <c:ext xmlns:c16="http://schemas.microsoft.com/office/drawing/2014/chart" uri="{C3380CC4-5D6E-409C-BE32-E72D297353CC}">
              <c16:uniqueId val="{00000006-D168-4461-BD7C-7DB99D62D1BF}"/>
            </c:ext>
          </c:extLst>
        </c:ser>
        <c:dLbls>
          <c:showLegendKey val="0"/>
          <c:showVal val="0"/>
          <c:showCatName val="0"/>
          <c:showSerName val="0"/>
          <c:showPercent val="0"/>
          <c:showBubbleSize val="0"/>
        </c:dLbls>
        <c:axId val="464319328"/>
        <c:axId val="359380368"/>
      </c:scatterChart>
      <c:valAx>
        <c:axId val="464319328"/>
        <c:scaling>
          <c:orientation val="minMax"/>
          <c:max val="160"/>
          <c:min val="0"/>
        </c:scaling>
        <c:delete val="0"/>
        <c:axPos val="b"/>
        <c:title>
          <c:tx>
            <c:rich>
              <a:bodyPr/>
              <a:lstStyle/>
              <a:p>
                <a:pPr>
                  <a:defRPr sz="800" b="1">
                    <a:latin typeface="Arial"/>
                    <a:ea typeface="Arial"/>
                    <a:cs typeface="Arial"/>
                  </a:defRPr>
                </a:pPr>
                <a:r>
                  <a:rPr lang="en-US"/>
                  <a:t>Time step</a:t>
                </a:r>
              </a:p>
            </c:rich>
          </c:tx>
          <c:overlay val="0"/>
        </c:title>
        <c:numFmt formatCode="General" sourceLinked="0"/>
        <c:majorTickMark val="cross"/>
        <c:minorTickMark val="none"/>
        <c:tickLblPos val="nextTo"/>
        <c:txPr>
          <a:bodyPr/>
          <a:lstStyle/>
          <a:p>
            <a:pPr>
              <a:defRPr sz="700"/>
            </a:pPr>
            <a:endParaRPr lang="en-US"/>
          </a:p>
        </c:txPr>
        <c:crossAx val="359380368"/>
        <c:crosses val="autoZero"/>
        <c:crossBetween val="midCat"/>
      </c:valAx>
      <c:valAx>
        <c:axId val="359380368"/>
        <c:scaling>
          <c:orientation val="minMax"/>
          <c:max val="55"/>
          <c:min val="15"/>
        </c:scaling>
        <c:delete val="0"/>
        <c:axPos val="l"/>
        <c:title>
          <c:tx>
            <c:rich>
              <a:bodyPr/>
              <a:lstStyle/>
              <a:p>
                <a:pPr>
                  <a:defRPr sz="800" b="1">
                    <a:latin typeface="Arial"/>
                    <a:ea typeface="Arial"/>
                    <a:cs typeface="Arial"/>
                  </a:defRPr>
                </a:pPr>
                <a:r>
                  <a:rPr lang="en-US"/>
                  <a:t>Others</a:t>
                </a:r>
              </a:p>
            </c:rich>
          </c:tx>
          <c:overlay val="0"/>
        </c:title>
        <c:numFmt formatCode="General" sourceLinked="0"/>
        <c:majorTickMark val="cross"/>
        <c:minorTickMark val="none"/>
        <c:tickLblPos val="nextTo"/>
        <c:txPr>
          <a:bodyPr/>
          <a:lstStyle/>
          <a:p>
            <a:pPr>
              <a:defRPr sz="700"/>
            </a:pPr>
            <a:endParaRPr lang="en-US"/>
          </a:p>
        </c:txPr>
        <c:crossAx val="464319328"/>
        <c:crosses val="autoZero"/>
        <c:crossBetween val="midCat"/>
      </c:valAx>
      <c:spPr>
        <a:ln>
          <a:solidFill>
            <a:srgbClr val="808080"/>
          </a:solidFill>
          <a:prstDash val="solid"/>
        </a:ln>
      </c:spPr>
    </c:plotArea>
    <c:legend>
      <c:legendPos val="b"/>
      <c:overlay val="0"/>
      <c:spPr>
        <a:ln w="12700">
          <a:solidFill>
            <a:srgbClr val="000000"/>
          </a:solidFill>
          <a:prstDash val="solid"/>
        </a:ln>
      </c:spPr>
      <c:txPr>
        <a:bodyPr/>
        <a:lstStyle/>
        <a:p>
          <a:pPr>
            <a:defRPr sz="800" b="0"/>
          </a:pPr>
          <a:endParaRPr lang="en-US"/>
        </a:p>
      </c:txPr>
    </c:legend>
    <c:plotVisOnly val="1"/>
    <c:dispBlanksAs val="gap"/>
    <c:showDLblsOverMax val="0"/>
  </c:chart>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900" b="1">
                <a:latin typeface="Arial"/>
                <a:ea typeface="Arial"/>
                <a:cs typeface="Arial"/>
              </a:defRPr>
            </a:pPr>
            <a:r>
              <a:rPr lang="en-SG"/>
              <a:t>Exponential / Simple / Var1</a:t>
            </a:r>
          </a:p>
        </c:rich>
      </c:tx>
      <c:overlay val="0"/>
    </c:title>
    <c:autoTitleDeleted val="0"/>
    <c:plotArea>
      <c:layout>
        <c:manualLayout>
          <c:layoutTarget val="inner"/>
          <c:xMode val="edge"/>
          <c:yMode val="edge"/>
          <c:x val="0.10854620748713439"/>
          <c:y val="0.11437235609154726"/>
          <c:w val="0.84910087873404771"/>
          <c:h val="0.58650176967881051"/>
        </c:manualLayout>
      </c:layout>
      <c:scatterChart>
        <c:scatterStyle val="lineMarker"/>
        <c:varyColors val="0"/>
        <c:ser>
          <c:idx val="0"/>
          <c:order val="0"/>
          <c:tx>
            <c:v>Var1</c:v>
          </c:tx>
          <c:spPr>
            <a:ln w="6350">
              <a:solidFill>
                <a:srgbClr val="003CE6"/>
              </a:solidFill>
              <a:prstDash val="solid"/>
            </a:ln>
            <a:effectLst/>
          </c:spPr>
          <c:marker>
            <c:symbol val="circle"/>
            <c:size val="2"/>
            <c:spPr>
              <a:solidFill>
                <a:srgbClr val="003CE6"/>
              </a:solidFill>
              <a:ln w="3175">
                <a:solidFill>
                  <a:srgbClr val="003CE6"/>
                </a:solidFill>
                <a:prstDash val="solid"/>
              </a:ln>
            </c:spPr>
          </c:marker>
          <c:xVal>
            <c:numRef>
              <c:f>'[Gas Sales Final Submission(5554).xlsx]Exponential-Piped Gas'!$B$46:$B$143</c:f>
              <c:numCache>
                <c:formatCode>General</c:formatCode>
                <c:ptCount val="9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numCache>
            </c:numRef>
          </c:xVal>
          <c:yVal>
            <c:numRef>
              <c:f>'[Gas Sales Final Submission(5554).xlsx]Exponential-Piped Gas'!$C$46:$C$143</c:f>
              <c:numCache>
                <c:formatCode>0.000</c:formatCode>
                <c:ptCount val="98"/>
                <c:pt idx="0">
                  <c:v>257.39999999999998</c:v>
                </c:pt>
                <c:pt idx="1">
                  <c:v>259.7</c:v>
                </c:pt>
                <c:pt idx="2">
                  <c:v>263.3</c:v>
                </c:pt>
                <c:pt idx="3">
                  <c:v>265.3</c:v>
                </c:pt>
                <c:pt idx="4">
                  <c:v>269.89999999999998</c:v>
                </c:pt>
                <c:pt idx="5">
                  <c:v>264.8</c:v>
                </c:pt>
                <c:pt idx="6">
                  <c:v>273.10000000000002</c:v>
                </c:pt>
                <c:pt idx="7">
                  <c:v>276.10000000000002</c:v>
                </c:pt>
                <c:pt idx="8">
                  <c:v>284.8</c:v>
                </c:pt>
                <c:pt idx="9">
                  <c:v>280.89999999999998</c:v>
                </c:pt>
                <c:pt idx="10">
                  <c:v>290.5</c:v>
                </c:pt>
                <c:pt idx="11">
                  <c:v>295.10000000000002</c:v>
                </c:pt>
                <c:pt idx="12">
                  <c:v>298.8</c:v>
                </c:pt>
                <c:pt idx="13">
                  <c:v>297.5</c:v>
                </c:pt>
                <c:pt idx="14">
                  <c:v>308.3</c:v>
                </c:pt>
                <c:pt idx="15">
                  <c:v>313.60000000000002</c:v>
                </c:pt>
                <c:pt idx="16">
                  <c:v>312.2</c:v>
                </c:pt>
                <c:pt idx="17">
                  <c:v>310.5</c:v>
                </c:pt>
                <c:pt idx="18">
                  <c:v>320.5</c:v>
                </c:pt>
                <c:pt idx="19">
                  <c:v>323.10000000000002</c:v>
                </c:pt>
                <c:pt idx="20">
                  <c:v>324.89999999999998</c:v>
                </c:pt>
                <c:pt idx="21">
                  <c:v>318.7</c:v>
                </c:pt>
                <c:pt idx="22">
                  <c:v>331.9</c:v>
                </c:pt>
                <c:pt idx="23">
                  <c:v>331.3</c:v>
                </c:pt>
                <c:pt idx="24">
                  <c:v>339.2</c:v>
                </c:pt>
                <c:pt idx="25">
                  <c:v>335.1</c:v>
                </c:pt>
                <c:pt idx="26">
                  <c:v>343.2</c:v>
                </c:pt>
                <c:pt idx="27">
                  <c:v>345.6</c:v>
                </c:pt>
                <c:pt idx="28">
                  <c:v>324.10000000000002</c:v>
                </c:pt>
                <c:pt idx="29">
                  <c:v>343.9</c:v>
                </c:pt>
                <c:pt idx="30">
                  <c:v>344</c:v>
                </c:pt>
                <c:pt idx="31">
                  <c:v>343</c:v>
                </c:pt>
                <c:pt idx="32">
                  <c:v>345.6</c:v>
                </c:pt>
                <c:pt idx="33">
                  <c:v>344.9</c:v>
                </c:pt>
                <c:pt idx="34">
                  <c:v>348</c:v>
                </c:pt>
                <c:pt idx="35">
                  <c:v>350.4</c:v>
                </c:pt>
                <c:pt idx="36">
                  <c:v>346.8</c:v>
                </c:pt>
                <c:pt idx="37">
                  <c:v>343.8</c:v>
                </c:pt>
                <c:pt idx="38">
                  <c:v>342.1</c:v>
                </c:pt>
                <c:pt idx="39">
                  <c:v>338.4</c:v>
                </c:pt>
                <c:pt idx="40">
                  <c:v>338.5</c:v>
                </c:pt>
                <c:pt idx="41">
                  <c:v>335.7</c:v>
                </c:pt>
                <c:pt idx="42">
                  <c:v>335.7</c:v>
                </c:pt>
                <c:pt idx="43">
                  <c:v>334.7</c:v>
                </c:pt>
                <c:pt idx="44">
                  <c:v>340</c:v>
                </c:pt>
                <c:pt idx="45">
                  <c:v>340.1</c:v>
                </c:pt>
                <c:pt idx="46">
                  <c:v>347.2</c:v>
                </c:pt>
                <c:pt idx="47">
                  <c:v>346.7</c:v>
                </c:pt>
                <c:pt idx="48">
                  <c:v>348.1</c:v>
                </c:pt>
                <c:pt idx="49">
                  <c:v>347.4</c:v>
                </c:pt>
                <c:pt idx="50">
                  <c:v>351.9</c:v>
                </c:pt>
                <c:pt idx="51">
                  <c:v>350.8</c:v>
                </c:pt>
                <c:pt idx="52">
                  <c:v>357.6</c:v>
                </c:pt>
                <c:pt idx="53">
                  <c:v>352.7</c:v>
                </c:pt>
                <c:pt idx="54">
                  <c:v>357.8</c:v>
                </c:pt>
                <c:pt idx="55">
                  <c:v>357.9</c:v>
                </c:pt>
                <c:pt idx="56">
                  <c:v>362.3</c:v>
                </c:pt>
                <c:pt idx="57">
                  <c:v>363.8</c:v>
                </c:pt>
                <c:pt idx="58">
                  <c:v>366</c:v>
                </c:pt>
                <c:pt idx="59">
                  <c:v>363.4</c:v>
                </c:pt>
                <c:pt idx="60">
                  <c:v>355.8</c:v>
                </c:pt>
                <c:pt idx="61">
                  <c:v>363.4</c:v>
                </c:pt>
                <c:pt idx="62">
                  <c:v>370.8</c:v>
                </c:pt>
                <c:pt idx="63">
                  <c:v>371.4</c:v>
                </c:pt>
                <c:pt idx="64">
                  <c:v>375.8</c:v>
                </c:pt>
                <c:pt idx="65">
                  <c:v>378</c:v>
                </c:pt>
                <c:pt idx="66">
                  <c:v>386.7</c:v>
                </c:pt>
                <c:pt idx="67">
                  <c:v>394.7</c:v>
                </c:pt>
                <c:pt idx="68">
                  <c:v>395.5</c:v>
                </c:pt>
                <c:pt idx="69">
                  <c:v>397</c:v>
                </c:pt>
                <c:pt idx="70">
                  <c:v>401.5</c:v>
                </c:pt>
                <c:pt idx="71">
                  <c:v>405.4</c:v>
                </c:pt>
                <c:pt idx="72">
                  <c:v>407.8</c:v>
                </c:pt>
                <c:pt idx="73">
                  <c:v>406.2</c:v>
                </c:pt>
                <c:pt idx="74">
                  <c:v>415.4</c:v>
                </c:pt>
                <c:pt idx="75">
                  <c:v>411.9</c:v>
                </c:pt>
                <c:pt idx="76">
                  <c:v>406.7</c:v>
                </c:pt>
                <c:pt idx="77">
                  <c:v>416.3</c:v>
                </c:pt>
                <c:pt idx="78">
                  <c:v>418.5</c:v>
                </c:pt>
                <c:pt idx="79">
                  <c:v>421.2</c:v>
                </c:pt>
                <c:pt idx="80">
                  <c:v>419.1</c:v>
                </c:pt>
                <c:pt idx="81">
                  <c:v>413.4</c:v>
                </c:pt>
                <c:pt idx="82">
                  <c:v>417.8</c:v>
                </c:pt>
                <c:pt idx="83">
                  <c:v>415.9</c:v>
                </c:pt>
                <c:pt idx="84">
                  <c:v>422.6</c:v>
                </c:pt>
                <c:pt idx="85">
                  <c:v>419.9</c:v>
                </c:pt>
                <c:pt idx="86">
                  <c:v>423.6</c:v>
                </c:pt>
                <c:pt idx="87">
                  <c:v>429.3</c:v>
                </c:pt>
                <c:pt idx="88">
                  <c:v>422</c:v>
                </c:pt>
                <c:pt idx="89">
                  <c:v>435.5</c:v>
                </c:pt>
                <c:pt idx="90">
                  <c:v>442</c:v>
                </c:pt>
                <c:pt idx="91">
                  <c:v>441.2</c:v>
                </c:pt>
                <c:pt idx="92">
                  <c:v>443</c:v>
                </c:pt>
                <c:pt idx="93">
                  <c:v>438.4</c:v>
                </c:pt>
                <c:pt idx="94">
                  <c:v>440.9</c:v>
                </c:pt>
                <c:pt idx="95">
                  <c:v>433.7</c:v>
                </c:pt>
                <c:pt idx="96">
                  <c:v>439.7</c:v>
                </c:pt>
                <c:pt idx="97">
                  <c:v>441.3</c:v>
                </c:pt>
              </c:numCache>
            </c:numRef>
          </c:yVal>
          <c:smooth val="0"/>
          <c:extLst>
            <c:ext xmlns:c16="http://schemas.microsoft.com/office/drawing/2014/chart" uri="{C3380CC4-5D6E-409C-BE32-E72D297353CC}">
              <c16:uniqueId val="{00000000-E1AB-49B1-BA57-D8CFB9DE7A8D}"/>
            </c:ext>
          </c:extLst>
        </c:ser>
        <c:ser>
          <c:idx val="1"/>
          <c:order val="1"/>
          <c:tx>
            <c:v>Exponential(Var1)</c:v>
          </c:tx>
          <c:spPr>
            <a:ln w="6350">
              <a:solidFill>
                <a:srgbClr val="FF0000"/>
              </a:solidFill>
              <a:prstDash val="solid"/>
            </a:ln>
            <a:effectLst/>
          </c:spPr>
          <c:marker>
            <c:symbol val="circle"/>
            <c:size val="2"/>
            <c:spPr>
              <a:solidFill>
                <a:srgbClr val="FF0000"/>
              </a:solidFill>
              <a:ln w="3175">
                <a:solidFill>
                  <a:srgbClr val="FF0000"/>
                </a:solidFill>
                <a:prstDash val="solid"/>
              </a:ln>
            </c:spPr>
          </c:marker>
          <c:xVal>
            <c:numRef>
              <c:f>'[Gas Sales Final Submission(5554).xlsx]Exponential-Piped Gas'!$B$46:$B$144</c:f>
              <c:numCache>
                <c:formatCode>General</c:formatCode>
                <c:ptCount val="99"/>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numCache>
            </c:numRef>
          </c:xVal>
          <c:yVal>
            <c:numRef>
              <c:f>'[Gas Sales Final Submission(5554).xlsx]Exponential-Piped Gas'!$D$46:$D$144</c:f>
              <c:numCache>
                <c:formatCode>0.000</c:formatCode>
                <c:ptCount val="99"/>
                <c:pt idx="1">
                  <c:v>257.39999999999998</c:v>
                </c:pt>
                <c:pt idx="2">
                  <c:v>259.32829793659795</c:v>
                </c:pt>
                <c:pt idx="3">
                  <c:v>262.65813484687624</c:v>
                </c:pt>
                <c:pt idx="4">
                  <c:v>264.87304924841476</c:v>
                </c:pt>
                <c:pt idx="5">
                  <c:v>269.0875965360936</c:v>
                </c:pt>
                <c:pt idx="6">
                  <c:v>265.49291673021798</c:v>
                </c:pt>
                <c:pt idx="7">
                  <c:v>271.87062237050043</c:v>
                </c:pt>
                <c:pt idx="8">
                  <c:v>275.41649200356898</c:v>
                </c:pt>
                <c:pt idx="9">
                  <c:v>283.28353509381617</c:v>
                </c:pt>
                <c:pt idx="10">
                  <c:v>281.28520213589678</c:v>
                </c:pt>
                <c:pt idx="11">
                  <c:v>289.01080026960011</c:v>
                </c:pt>
                <c:pt idx="12">
                  <c:v>294.11592691119273</c:v>
                </c:pt>
                <c:pt idx="13">
                  <c:v>298.04300885554977</c:v>
                </c:pt>
                <c:pt idx="14">
                  <c:v>297.58775544002322</c:v>
                </c:pt>
                <c:pt idx="15">
                  <c:v>306.56879851886498</c:v>
                </c:pt>
                <c:pt idx="16">
                  <c:v>312.4636903918551</c:v>
                </c:pt>
                <c:pt idx="17">
                  <c:v>312.24261489684864</c:v>
                </c:pt>
                <c:pt idx="18">
                  <c:v>310.78162328385815</c:v>
                </c:pt>
                <c:pt idx="19">
                  <c:v>318.92941709638774</c:v>
                </c:pt>
                <c:pt idx="20">
                  <c:v>322.42599379527746</c:v>
                </c:pt>
                <c:pt idx="21">
                  <c:v>324.50017686471097</c:v>
                </c:pt>
                <c:pt idx="22">
                  <c:v>319.63736422117813</c:v>
                </c:pt>
                <c:pt idx="23">
                  <c:v>329.91824042533233</c:v>
                </c:pt>
                <c:pt idx="24">
                  <c:v>331.0766943978133</c:v>
                </c:pt>
                <c:pt idx="25">
                  <c:v>337.88719588957474</c:v>
                </c:pt>
                <c:pt idx="26">
                  <c:v>335.55043759272201</c:v>
                </c:pt>
                <c:pt idx="27">
                  <c:v>341.96375733438788</c:v>
                </c:pt>
                <c:pt idx="28">
                  <c:v>345.01234830354849</c:v>
                </c:pt>
                <c:pt idx="29">
                  <c:v>327.47963609348301</c:v>
                </c:pt>
                <c:pt idx="30">
                  <c:v>341.24631167571101</c:v>
                </c:pt>
                <c:pt idx="31">
                  <c:v>343.55497755125901</c:v>
                </c:pt>
                <c:pt idx="32">
                  <c:v>343.08968969606298</c:v>
                </c:pt>
                <c:pt idx="33">
                  <c:v>345.19430977402055</c:v>
                </c:pt>
                <c:pt idx="34">
                  <c:v>344.94756328273166</c:v>
                </c:pt>
                <c:pt idx="35">
                  <c:v>347.50669694512487</c:v>
                </c:pt>
                <c:pt idx="36">
                  <c:v>349.9324144715024</c:v>
                </c:pt>
                <c:pt idx="37">
                  <c:v>347.30622822716862</c:v>
                </c:pt>
                <c:pt idx="38">
                  <c:v>344.36664011599873</c:v>
                </c:pt>
                <c:pt idx="39">
                  <c:v>342.46631078613331</c:v>
                </c:pt>
                <c:pt idx="40">
                  <c:v>339.05715483027808</c:v>
                </c:pt>
                <c:pt idx="41">
                  <c:v>338.59004156523861</c:v>
                </c:pt>
                <c:pt idx="42">
                  <c:v>336.16705844048556</c:v>
                </c:pt>
                <c:pt idx="43">
                  <c:v>335.77548112437296</c:v>
                </c:pt>
                <c:pt idx="44">
                  <c:v>334.87380806655625</c:v>
                </c:pt>
                <c:pt idx="45">
                  <c:v>339.17155820910614</c:v>
                </c:pt>
                <c:pt idx="46">
                  <c:v>339.94995490025048</c:v>
                </c:pt>
                <c:pt idx="47">
                  <c:v>346.02832316376754</c:v>
                </c:pt>
                <c:pt idx="48">
                  <c:v>346.59145058001434</c:v>
                </c:pt>
                <c:pt idx="49">
                  <c:v>347.85620394254238</c:v>
                </c:pt>
                <c:pt idx="50">
                  <c:v>347.47372693338048</c:v>
                </c:pt>
                <c:pt idx="51">
                  <c:v>351.18467181215505</c:v>
                </c:pt>
                <c:pt idx="52">
                  <c:v>350.8621666549177</c:v>
                </c:pt>
                <c:pt idx="53">
                  <c:v>356.51110149685826</c:v>
                </c:pt>
                <c:pt idx="54">
                  <c:v>353.3159105609638</c:v>
                </c:pt>
                <c:pt idx="55">
                  <c:v>357.0753281317526</c:v>
                </c:pt>
                <c:pt idx="56">
                  <c:v>357.76672511519251</c:v>
                </c:pt>
                <c:pt idx="57">
                  <c:v>361.56737929189063</c:v>
                </c:pt>
                <c:pt idx="58">
                  <c:v>363.43918707652244</c:v>
                </c:pt>
                <c:pt idx="59">
                  <c:v>365.58614806624212</c:v>
                </c:pt>
                <c:pt idx="60">
                  <c:v>363.7533024987498</c:v>
                </c:pt>
                <c:pt idx="61">
                  <c:v>357.08532997810687</c:v>
                </c:pt>
                <c:pt idx="62">
                  <c:v>362.37948874919971</c:v>
                </c:pt>
                <c:pt idx="63">
                  <c:v>369.43916460572939</c:v>
                </c:pt>
                <c:pt idx="64">
                  <c:v>371.08311019041645</c:v>
                </c:pt>
                <c:pt idx="65">
                  <c:v>375.03770535866863</c:v>
                </c:pt>
                <c:pt idx="66">
                  <c:v>377.52126476930971</c:v>
                </c:pt>
                <c:pt idx="67">
                  <c:v>385.21662833710064</c:v>
                </c:pt>
                <c:pt idx="68">
                  <c:v>393.16739616734435</c:v>
                </c:pt>
                <c:pt idx="69">
                  <c:v>395.12302884447934</c:v>
                </c:pt>
                <c:pt idx="70">
                  <c:v>396.69666345588996</c:v>
                </c:pt>
                <c:pt idx="71">
                  <c:v>400.72373473710434</c:v>
                </c:pt>
                <c:pt idx="72">
                  <c:v>404.64427067511582</c:v>
                </c:pt>
                <c:pt idx="73">
                  <c:v>407.29000386887054</c:v>
                </c:pt>
                <c:pt idx="74">
                  <c:v>406.3761550813806</c:v>
                </c:pt>
                <c:pt idx="75">
                  <c:v>413.94166009736051</c:v>
                </c:pt>
                <c:pt idx="76">
                  <c:v>412.22995185693674</c:v>
                </c:pt>
                <c:pt idx="77">
                  <c:v>407.59369326771184</c:v>
                </c:pt>
                <c:pt idx="78">
                  <c:v>414.89297731434675</c:v>
                </c:pt>
                <c:pt idx="79">
                  <c:v>417.91707053261075</c:v>
                </c:pt>
                <c:pt idx="80">
                  <c:v>420.66944710563831</c:v>
                </c:pt>
                <c:pt idx="81">
                  <c:v>419.35363770763746</c:v>
                </c:pt>
                <c:pt idx="82">
                  <c:v>414.36216496551168</c:v>
                </c:pt>
                <c:pt idx="83">
                  <c:v>417.24441288001952</c:v>
                </c:pt>
                <c:pt idx="84">
                  <c:v>416.11727001807282</c:v>
                </c:pt>
                <c:pt idx="85">
                  <c:v>421.55232864749541</c:v>
                </c:pt>
                <c:pt idx="86">
                  <c:v>420.16703215986621</c:v>
                </c:pt>
                <c:pt idx="87">
                  <c:v>423.04519946531718</c:v>
                </c:pt>
                <c:pt idx="88">
                  <c:v>428.28916423264798</c:v>
                </c:pt>
                <c:pt idx="89">
                  <c:v>423.01638927058673</c:v>
                </c:pt>
                <c:pt idx="90">
                  <c:v>433.48252875355189</c:v>
                </c:pt>
                <c:pt idx="91">
                  <c:v>440.62349494031645</c:v>
                </c:pt>
                <c:pt idx="92">
                  <c:v>441.10683125206691</c:v>
                </c:pt>
                <c:pt idx="93">
                  <c:v>442.69404576957612</c:v>
                </c:pt>
                <c:pt idx="94">
                  <c:v>439.09395898821487</c:v>
                </c:pt>
                <c:pt idx="95">
                  <c:v>440.60812644753508</c:v>
                </c:pt>
                <c:pt idx="96">
                  <c:v>434.81641950208302</c:v>
                </c:pt>
                <c:pt idx="97">
                  <c:v>438.91076654440621</c:v>
                </c:pt>
                <c:pt idx="98">
                  <c:v>440.91387695417683</c:v>
                </c:pt>
              </c:numCache>
            </c:numRef>
          </c:yVal>
          <c:smooth val="0"/>
          <c:extLst>
            <c:ext xmlns:c16="http://schemas.microsoft.com/office/drawing/2014/chart" uri="{C3380CC4-5D6E-409C-BE32-E72D297353CC}">
              <c16:uniqueId val="{00000001-E1AB-49B1-BA57-D8CFB9DE7A8D}"/>
            </c:ext>
          </c:extLst>
        </c:ser>
        <c:ser>
          <c:idx val="2"/>
          <c:order val="2"/>
          <c:tx>
            <c:v>Lower bound (95%)</c:v>
          </c:tx>
          <c:spPr>
            <a:ln w="6350">
              <a:solidFill>
                <a:srgbClr val="969696"/>
              </a:solidFill>
              <a:prstDash val="solid"/>
            </a:ln>
            <a:effectLst/>
          </c:spPr>
          <c:marker>
            <c:symbol val="circle"/>
            <c:size val="2"/>
            <c:spPr>
              <a:solidFill>
                <a:srgbClr val="969696"/>
              </a:solidFill>
              <a:ln w="3175">
                <a:solidFill>
                  <a:srgbClr val="969696"/>
                </a:solidFill>
                <a:prstDash val="solid"/>
              </a:ln>
            </c:spPr>
          </c:marker>
          <c:xVal>
            <c:numRef>
              <c:f>'[Gas Sales Final Submission(5554).xlsx]Exponential-Piped Gas'!$B$144</c:f>
              <c:numCache>
                <c:formatCode>General</c:formatCode>
                <c:ptCount val="1"/>
                <c:pt idx="0">
                  <c:v>99</c:v>
                </c:pt>
              </c:numCache>
            </c:numRef>
          </c:xVal>
          <c:yVal>
            <c:numRef>
              <c:f>'[Gas Sales Final Submission(5554).xlsx]Exponential-Piped Gas'!$F$144</c:f>
              <c:numCache>
                <c:formatCode>0.000</c:formatCode>
                <c:ptCount val="1"/>
                <c:pt idx="0">
                  <c:v>429.60380905221723</c:v>
                </c:pt>
              </c:numCache>
            </c:numRef>
          </c:yVal>
          <c:smooth val="0"/>
          <c:extLst>
            <c:ext xmlns:c16="http://schemas.microsoft.com/office/drawing/2014/chart" uri="{C3380CC4-5D6E-409C-BE32-E72D297353CC}">
              <c16:uniqueId val="{00000002-E1AB-49B1-BA57-D8CFB9DE7A8D}"/>
            </c:ext>
          </c:extLst>
        </c:ser>
        <c:ser>
          <c:idx val="3"/>
          <c:order val="3"/>
          <c:tx>
            <c:v>Upper bound (95%)</c:v>
          </c:tx>
          <c:spPr>
            <a:ln w="6350">
              <a:solidFill>
                <a:srgbClr val="969696"/>
              </a:solidFill>
              <a:prstDash val="solid"/>
            </a:ln>
            <a:effectLst/>
          </c:spPr>
          <c:marker>
            <c:symbol val="circle"/>
            <c:size val="2"/>
            <c:spPr>
              <a:solidFill>
                <a:srgbClr val="969696"/>
              </a:solidFill>
              <a:ln w="3175">
                <a:solidFill>
                  <a:srgbClr val="969696"/>
                </a:solidFill>
                <a:prstDash val="solid"/>
              </a:ln>
            </c:spPr>
          </c:marker>
          <c:xVal>
            <c:numRef>
              <c:f>'[Gas Sales Final Submission(5554).xlsx]Exponential-Piped Gas'!$B$144</c:f>
              <c:numCache>
                <c:formatCode>General</c:formatCode>
                <c:ptCount val="1"/>
                <c:pt idx="0">
                  <c:v>99</c:v>
                </c:pt>
              </c:numCache>
            </c:numRef>
          </c:xVal>
          <c:yVal>
            <c:numRef>
              <c:f>'[Gas Sales Final Submission(5554).xlsx]Exponential-Piped Gas'!$G$144</c:f>
              <c:numCache>
                <c:formatCode>0.000</c:formatCode>
                <c:ptCount val="1"/>
                <c:pt idx="0">
                  <c:v>452.22394485613643</c:v>
                </c:pt>
              </c:numCache>
            </c:numRef>
          </c:yVal>
          <c:smooth val="0"/>
          <c:extLst>
            <c:ext xmlns:c16="http://schemas.microsoft.com/office/drawing/2014/chart" uri="{C3380CC4-5D6E-409C-BE32-E72D297353CC}">
              <c16:uniqueId val="{00000003-E1AB-49B1-BA57-D8CFB9DE7A8D}"/>
            </c:ext>
          </c:extLst>
        </c:ser>
        <c:dLbls>
          <c:showLegendKey val="0"/>
          <c:showVal val="0"/>
          <c:showCatName val="0"/>
          <c:showSerName val="0"/>
          <c:showPercent val="0"/>
          <c:showBubbleSize val="0"/>
        </c:dLbls>
        <c:axId val="588473872"/>
        <c:axId val="588473544"/>
      </c:scatterChart>
      <c:valAx>
        <c:axId val="588473872"/>
        <c:scaling>
          <c:orientation val="minMax"/>
          <c:max val="100"/>
          <c:min val="0"/>
        </c:scaling>
        <c:delete val="0"/>
        <c:axPos val="b"/>
        <c:numFmt formatCode="General" sourceLinked="0"/>
        <c:majorTickMark val="cross"/>
        <c:minorTickMark val="none"/>
        <c:tickLblPos val="nextTo"/>
        <c:txPr>
          <a:bodyPr rot="0" vert="horz"/>
          <a:lstStyle/>
          <a:p>
            <a:pPr>
              <a:defRPr sz="700"/>
            </a:pPr>
            <a:endParaRPr lang="en-US"/>
          </a:p>
        </c:txPr>
        <c:crossAx val="588473544"/>
        <c:crosses val="autoZero"/>
        <c:crossBetween val="midCat"/>
      </c:valAx>
      <c:valAx>
        <c:axId val="588473544"/>
        <c:scaling>
          <c:orientation val="minMax"/>
          <c:max val="500"/>
          <c:min val="250"/>
        </c:scaling>
        <c:delete val="0"/>
        <c:axPos val="l"/>
        <c:title>
          <c:tx>
            <c:rich>
              <a:bodyPr/>
              <a:lstStyle/>
              <a:p>
                <a:pPr>
                  <a:defRPr sz="800" b="1">
                    <a:latin typeface="Arial"/>
                    <a:ea typeface="Arial"/>
                    <a:cs typeface="Arial"/>
                  </a:defRPr>
                </a:pPr>
                <a:r>
                  <a:rPr lang="en-SG"/>
                  <a:t>Var1</a:t>
                </a:r>
              </a:p>
            </c:rich>
          </c:tx>
          <c:overlay val="0"/>
        </c:title>
        <c:numFmt formatCode="General" sourceLinked="0"/>
        <c:majorTickMark val="cross"/>
        <c:minorTickMark val="none"/>
        <c:tickLblPos val="nextTo"/>
        <c:txPr>
          <a:bodyPr/>
          <a:lstStyle/>
          <a:p>
            <a:pPr>
              <a:defRPr sz="700"/>
            </a:pPr>
            <a:endParaRPr lang="en-US"/>
          </a:p>
        </c:txPr>
        <c:crossAx val="588473872"/>
        <c:crosses val="autoZero"/>
        <c:crossBetween val="midCat"/>
      </c:valAx>
      <c:spPr>
        <a:ln>
          <a:solidFill>
            <a:srgbClr val="C0C0C0"/>
          </a:solidFill>
          <a:prstDash val="solid"/>
        </a:ln>
      </c:spPr>
    </c:plotArea>
    <c:legend>
      <c:legendPos val="b"/>
      <c:layout>
        <c:manualLayout>
          <c:xMode val="edge"/>
          <c:yMode val="edge"/>
          <c:x val="5.2594324590662246E-2"/>
          <c:y val="0.78563411363813063"/>
          <c:w val="0.89999987743155374"/>
          <c:h val="6.360337826728768E-2"/>
        </c:manualLayout>
      </c:layout>
      <c:overlay val="0"/>
      <c:spPr>
        <a:ln w="6350">
          <a:solidFill>
            <a:srgbClr val="000000"/>
          </a:solidFill>
          <a:prstDash val="solid"/>
        </a:ln>
      </c:spPr>
      <c:txPr>
        <a:bodyPr/>
        <a:lstStyle/>
        <a:p>
          <a:pPr>
            <a:defRPr sz="900" b="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900" b="1"/>
            </a:pPr>
            <a:r>
              <a:rPr lang="en-IN"/>
              <a:t>ARIMA (Total Liquefied Petroleum Gas Sales (Net Tonnes))</a:t>
            </a:r>
          </a:p>
        </c:rich>
      </c:tx>
      <c:overlay val="0"/>
    </c:title>
    <c:autoTitleDeleted val="0"/>
    <c:plotArea>
      <c:layout/>
      <c:scatterChart>
        <c:scatterStyle val="lineMarker"/>
        <c:varyColors val="0"/>
        <c:ser>
          <c:idx val="0"/>
          <c:order val="0"/>
          <c:tx>
            <c:v>Total Liquefied Petroleum Gas Sales (Net Tonnes)</c:v>
          </c:tx>
          <c:spPr>
            <a:ln w="12700">
              <a:solidFill>
                <a:srgbClr val="4472C4"/>
              </a:solidFill>
              <a:prstDash val="solid"/>
            </a:ln>
            <a:effectLst/>
          </c:spPr>
          <c:marker>
            <c:symbol val="none"/>
          </c:marker>
          <c:xVal>
            <c:numRef>
              <c:f>'[Gas Sales Final Submission(5554).xlsx]ARIMA-LPG'!$B$57:$B$154</c:f>
              <c:numCache>
                <c:formatCode>General</c:formatCode>
                <c:ptCount val="9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numCache>
            </c:numRef>
          </c:xVal>
          <c:yVal>
            <c:numRef>
              <c:f>'[Gas Sales Final Submission(5554).xlsx]ARIMA-LPG'!$C$57:$C$154</c:f>
              <c:numCache>
                <c:formatCode>0.000</c:formatCode>
                <c:ptCount val="98"/>
                <c:pt idx="0">
                  <c:v>29226.3</c:v>
                </c:pt>
                <c:pt idx="1">
                  <c:v>38153.9</c:v>
                </c:pt>
                <c:pt idx="2">
                  <c:v>39414.699999999997</c:v>
                </c:pt>
                <c:pt idx="3">
                  <c:v>37600.300000000003</c:v>
                </c:pt>
                <c:pt idx="4">
                  <c:v>34100.6</c:v>
                </c:pt>
                <c:pt idx="5">
                  <c:v>39855.9</c:v>
                </c:pt>
                <c:pt idx="6">
                  <c:v>36850</c:v>
                </c:pt>
                <c:pt idx="7">
                  <c:v>31891</c:v>
                </c:pt>
                <c:pt idx="8">
                  <c:v>29775.4</c:v>
                </c:pt>
                <c:pt idx="9">
                  <c:v>31878.400000000001</c:v>
                </c:pt>
                <c:pt idx="10">
                  <c:v>32743.3</c:v>
                </c:pt>
                <c:pt idx="11">
                  <c:v>32667</c:v>
                </c:pt>
                <c:pt idx="12">
                  <c:v>29213.599999999999</c:v>
                </c:pt>
                <c:pt idx="13">
                  <c:v>32091</c:v>
                </c:pt>
                <c:pt idx="14">
                  <c:v>32247.5</c:v>
                </c:pt>
                <c:pt idx="15">
                  <c:v>31778.799999999999</c:v>
                </c:pt>
                <c:pt idx="16">
                  <c:v>29355.8</c:v>
                </c:pt>
                <c:pt idx="17">
                  <c:v>30408.799999999999</c:v>
                </c:pt>
                <c:pt idx="18">
                  <c:v>32011</c:v>
                </c:pt>
                <c:pt idx="19">
                  <c:v>32922.300000000003</c:v>
                </c:pt>
                <c:pt idx="20">
                  <c:v>29569.8</c:v>
                </c:pt>
                <c:pt idx="21">
                  <c:v>30128.5</c:v>
                </c:pt>
                <c:pt idx="22">
                  <c:v>31302</c:v>
                </c:pt>
                <c:pt idx="23">
                  <c:v>31152.2</c:v>
                </c:pt>
                <c:pt idx="24">
                  <c:v>29930.400000000001</c:v>
                </c:pt>
                <c:pt idx="25">
                  <c:v>31080.5</c:v>
                </c:pt>
                <c:pt idx="26">
                  <c:v>32549.200000000001</c:v>
                </c:pt>
                <c:pt idx="27">
                  <c:v>29440.2</c:v>
                </c:pt>
                <c:pt idx="28">
                  <c:v>28134.3</c:v>
                </c:pt>
                <c:pt idx="29">
                  <c:v>31911.599999999999</c:v>
                </c:pt>
                <c:pt idx="30">
                  <c:v>28129.4</c:v>
                </c:pt>
                <c:pt idx="31">
                  <c:v>32750.5</c:v>
                </c:pt>
                <c:pt idx="32">
                  <c:v>37531.800000000003</c:v>
                </c:pt>
                <c:pt idx="33">
                  <c:v>35977.9</c:v>
                </c:pt>
                <c:pt idx="34">
                  <c:v>36124.800000000003</c:v>
                </c:pt>
                <c:pt idx="35">
                  <c:v>35890.400000000001</c:v>
                </c:pt>
                <c:pt idx="36">
                  <c:v>29915.4</c:v>
                </c:pt>
                <c:pt idx="37">
                  <c:v>29001.3</c:v>
                </c:pt>
                <c:pt idx="38">
                  <c:v>28504.400000000001</c:v>
                </c:pt>
                <c:pt idx="39">
                  <c:v>31735.1</c:v>
                </c:pt>
                <c:pt idx="40">
                  <c:v>30061.5</c:v>
                </c:pt>
                <c:pt idx="41">
                  <c:v>30531.200000000001</c:v>
                </c:pt>
                <c:pt idx="42">
                  <c:v>31297.200000000001</c:v>
                </c:pt>
                <c:pt idx="43">
                  <c:v>28978.2</c:v>
                </c:pt>
                <c:pt idx="44">
                  <c:v>27903.9</c:v>
                </c:pt>
                <c:pt idx="45">
                  <c:v>28861.1</c:v>
                </c:pt>
                <c:pt idx="46">
                  <c:v>27362.3</c:v>
                </c:pt>
                <c:pt idx="47">
                  <c:v>27219.599999999999</c:v>
                </c:pt>
                <c:pt idx="48">
                  <c:v>23945.599999999999</c:v>
                </c:pt>
                <c:pt idx="49">
                  <c:v>24871.3</c:v>
                </c:pt>
                <c:pt idx="50">
                  <c:v>25135.8</c:v>
                </c:pt>
                <c:pt idx="51">
                  <c:v>25755.8</c:v>
                </c:pt>
                <c:pt idx="52">
                  <c:v>26175.9</c:v>
                </c:pt>
                <c:pt idx="53">
                  <c:v>28491.9</c:v>
                </c:pt>
                <c:pt idx="54">
                  <c:v>29512</c:v>
                </c:pt>
                <c:pt idx="55">
                  <c:v>27895.8</c:v>
                </c:pt>
                <c:pt idx="56">
                  <c:v>26771.200000000001</c:v>
                </c:pt>
                <c:pt idx="57">
                  <c:v>27559.599999999999</c:v>
                </c:pt>
                <c:pt idx="58">
                  <c:v>28067.599999999999</c:v>
                </c:pt>
                <c:pt idx="59">
                  <c:v>27697.8</c:v>
                </c:pt>
                <c:pt idx="60">
                  <c:v>26401.9</c:v>
                </c:pt>
                <c:pt idx="61">
                  <c:v>28462.7</c:v>
                </c:pt>
                <c:pt idx="62">
                  <c:v>28252.2</c:v>
                </c:pt>
                <c:pt idx="63">
                  <c:v>28430.400000000001</c:v>
                </c:pt>
                <c:pt idx="64">
                  <c:v>28234.6</c:v>
                </c:pt>
                <c:pt idx="65">
                  <c:v>27960.799999999999</c:v>
                </c:pt>
                <c:pt idx="66">
                  <c:v>28676.9</c:v>
                </c:pt>
                <c:pt idx="67">
                  <c:v>28780.9</c:v>
                </c:pt>
                <c:pt idx="68">
                  <c:v>24749.5</c:v>
                </c:pt>
                <c:pt idx="69">
                  <c:v>27228.400000000001</c:v>
                </c:pt>
                <c:pt idx="70">
                  <c:v>27615.3</c:v>
                </c:pt>
                <c:pt idx="71">
                  <c:v>24988.7</c:v>
                </c:pt>
                <c:pt idx="72">
                  <c:v>25172.1</c:v>
                </c:pt>
                <c:pt idx="73">
                  <c:v>26022.799999999999</c:v>
                </c:pt>
                <c:pt idx="74">
                  <c:v>25934</c:v>
                </c:pt>
                <c:pt idx="75">
                  <c:v>26481.599999999999</c:v>
                </c:pt>
                <c:pt idx="76">
                  <c:v>25597.599999999999</c:v>
                </c:pt>
                <c:pt idx="77">
                  <c:v>27424</c:v>
                </c:pt>
                <c:pt idx="78">
                  <c:v>26599.4</c:v>
                </c:pt>
                <c:pt idx="79">
                  <c:v>25980.5</c:v>
                </c:pt>
                <c:pt idx="80">
                  <c:v>24525.1</c:v>
                </c:pt>
                <c:pt idx="81">
                  <c:v>23431.7</c:v>
                </c:pt>
                <c:pt idx="82">
                  <c:v>23965.3</c:v>
                </c:pt>
                <c:pt idx="83">
                  <c:v>23474.799999999999</c:v>
                </c:pt>
                <c:pt idx="84">
                  <c:v>23384.799999999999</c:v>
                </c:pt>
                <c:pt idx="85">
                  <c:v>23808.7</c:v>
                </c:pt>
                <c:pt idx="86">
                  <c:v>24311.7</c:v>
                </c:pt>
                <c:pt idx="87">
                  <c:v>25315.1</c:v>
                </c:pt>
                <c:pt idx="88">
                  <c:v>23129.9</c:v>
                </c:pt>
                <c:pt idx="89">
                  <c:v>23324.9</c:v>
                </c:pt>
                <c:pt idx="90">
                  <c:v>23889.9</c:v>
                </c:pt>
                <c:pt idx="91">
                  <c:v>23206.6</c:v>
                </c:pt>
                <c:pt idx="92">
                  <c:v>21934.5</c:v>
                </c:pt>
                <c:pt idx="93">
                  <c:v>22573.1</c:v>
                </c:pt>
                <c:pt idx="94">
                  <c:v>23162.799999999999</c:v>
                </c:pt>
                <c:pt idx="95">
                  <c:v>23253.4</c:v>
                </c:pt>
                <c:pt idx="96">
                  <c:v>22341</c:v>
                </c:pt>
                <c:pt idx="97">
                  <c:v>22628.2</c:v>
                </c:pt>
              </c:numCache>
            </c:numRef>
          </c:yVal>
          <c:smooth val="0"/>
          <c:extLst>
            <c:ext xmlns:c16="http://schemas.microsoft.com/office/drawing/2014/chart" uri="{C3380CC4-5D6E-409C-BE32-E72D297353CC}">
              <c16:uniqueId val="{00000000-36ED-4698-8DFA-E6649BBBDF99}"/>
            </c:ext>
          </c:extLst>
        </c:ser>
        <c:ser>
          <c:idx val="1"/>
          <c:order val="1"/>
          <c:tx>
            <c:v>ARIMA (Total Liquefied Petroleum Gas Sales (Net Tonnes))</c:v>
          </c:tx>
          <c:spPr>
            <a:ln w="12700">
              <a:solidFill>
                <a:srgbClr val="FF0000"/>
              </a:solidFill>
              <a:prstDash val="solid"/>
            </a:ln>
            <a:effectLst/>
          </c:spPr>
          <c:marker>
            <c:symbol val="none"/>
          </c:marker>
          <c:xVal>
            <c:numRef>
              <c:f>'[Gas Sales Final Submission(5554).xlsx]ARIMA-LPG'!$B$57:$B$154</c:f>
              <c:numCache>
                <c:formatCode>General</c:formatCode>
                <c:ptCount val="9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numCache>
            </c:numRef>
          </c:xVal>
          <c:yVal>
            <c:numRef>
              <c:f>'[Gas Sales Final Submission(5554).xlsx]ARIMA-LPG'!$D$57:$D$154</c:f>
              <c:numCache>
                <c:formatCode>0.000</c:formatCode>
                <c:ptCount val="98"/>
                <c:pt idx="0">
                  <c:v>29226.3</c:v>
                </c:pt>
                <c:pt idx="1">
                  <c:v>38153.9</c:v>
                </c:pt>
                <c:pt idx="2">
                  <c:v>39414.699999999997</c:v>
                </c:pt>
                <c:pt idx="3">
                  <c:v>37600.300000000003</c:v>
                </c:pt>
                <c:pt idx="4">
                  <c:v>34100.6</c:v>
                </c:pt>
                <c:pt idx="5">
                  <c:v>41841.044804696809</c:v>
                </c:pt>
                <c:pt idx="6">
                  <c:v>40010.653782819216</c:v>
                </c:pt>
                <c:pt idx="7">
                  <c:v>35046.3803214648</c:v>
                </c:pt>
                <c:pt idx="8">
                  <c:v>29359.455966655463</c:v>
                </c:pt>
                <c:pt idx="9">
                  <c:v>37422.065355281251</c:v>
                </c:pt>
                <c:pt idx="10">
                  <c:v>32620.658887310088</c:v>
                </c:pt>
                <c:pt idx="11">
                  <c:v>32149.58034227552</c:v>
                </c:pt>
                <c:pt idx="12">
                  <c:v>28023.658433841676</c:v>
                </c:pt>
                <c:pt idx="13">
                  <c:v>34783.322572972713</c:v>
                </c:pt>
                <c:pt idx="14">
                  <c:v>31437.974727553956</c:v>
                </c:pt>
                <c:pt idx="15">
                  <c:v>30418.703728150253</c:v>
                </c:pt>
                <c:pt idx="16">
                  <c:v>27731.126644151213</c:v>
                </c:pt>
                <c:pt idx="17">
                  <c:v>31299.705178519795</c:v>
                </c:pt>
                <c:pt idx="18">
                  <c:v>30058.406334553511</c:v>
                </c:pt>
                <c:pt idx="19">
                  <c:v>30703.782639718454</c:v>
                </c:pt>
                <c:pt idx="20">
                  <c:v>28201.404288389611</c:v>
                </c:pt>
                <c:pt idx="21">
                  <c:v>30743.572076258748</c:v>
                </c:pt>
                <c:pt idx="22">
                  <c:v>31194.774396315588</c:v>
                </c:pt>
                <c:pt idx="23">
                  <c:v>31868.918037806219</c:v>
                </c:pt>
                <c:pt idx="24">
                  <c:v>27921.402546690384</c:v>
                </c:pt>
                <c:pt idx="25">
                  <c:v>31407.30623477554</c:v>
                </c:pt>
                <c:pt idx="26">
                  <c:v>31436.014440350147</c:v>
                </c:pt>
                <c:pt idx="27">
                  <c:v>33215.898634798046</c:v>
                </c:pt>
                <c:pt idx="28">
                  <c:v>26879.456148817408</c:v>
                </c:pt>
                <c:pt idx="29">
                  <c:v>30329.198862605226</c:v>
                </c:pt>
                <c:pt idx="30">
                  <c:v>31799.530293583506</c:v>
                </c:pt>
                <c:pt idx="31">
                  <c:v>28106.297083135189</c:v>
                </c:pt>
                <c:pt idx="32">
                  <c:v>32409.820694555397</c:v>
                </c:pt>
                <c:pt idx="33">
                  <c:v>34826.871782538772</c:v>
                </c:pt>
                <c:pt idx="34">
                  <c:v>34547.507020552788</c:v>
                </c:pt>
                <c:pt idx="35">
                  <c:v>35441.003450362841</c:v>
                </c:pt>
                <c:pt idx="36">
                  <c:v>34707.667999621473</c:v>
                </c:pt>
                <c:pt idx="37">
                  <c:v>32728.734569156404</c:v>
                </c:pt>
                <c:pt idx="38">
                  <c:v>30362.429940408107</c:v>
                </c:pt>
                <c:pt idx="39">
                  <c:v>31715.174229653108</c:v>
                </c:pt>
                <c:pt idx="40">
                  <c:v>33458.570458619273</c:v>
                </c:pt>
                <c:pt idx="41">
                  <c:v>30813.085846859383</c:v>
                </c:pt>
                <c:pt idx="42">
                  <c:v>31276.932240827602</c:v>
                </c:pt>
                <c:pt idx="43">
                  <c:v>32726.637387568604</c:v>
                </c:pt>
                <c:pt idx="44">
                  <c:v>27163.668383274773</c:v>
                </c:pt>
                <c:pt idx="45">
                  <c:v>28648.391444074648</c:v>
                </c:pt>
                <c:pt idx="46">
                  <c:v>27964.813833466502</c:v>
                </c:pt>
                <c:pt idx="47">
                  <c:v>28500.264822633828</c:v>
                </c:pt>
                <c:pt idx="48">
                  <c:v>24723.76248189561</c:v>
                </c:pt>
                <c:pt idx="49">
                  <c:v>24843.534985670358</c:v>
                </c:pt>
                <c:pt idx="50">
                  <c:v>24857.857753321583</c:v>
                </c:pt>
                <c:pt idx="51">
                  <c:v>24630.021667467299</c:v>
                </c:pt>
                <c:pt idx="52">
                  <c:v>24465.474235874648</c:v>
                </c:pt>
                <c:pt idx="53">
                  <c:v>26309.878488320781</c:v>
                </c:pt>
                <c:pt idx="54">
                  <c:v>26778.112794500677</c:v>
                </c:pt>
                <c:pt idx="55">
                  <c:v>27296.849916776115</c:v>
                </c:pt>
                <c:pt idx="56">
                  <c:v>24716.570661555754</c:v>
                </c:pt>
                <c:pt idx="57">
                  <c:v>27653.214801501432</c:v>
                </c:pt>
                <c:pt idx="58">
                  <c:v>26376.29752751593</c:v>
                </c:pt>
                <c:pt idx="59">
                  <c:v>28329.604957287334</c:v>
                </c:pt>
                <c:pt idx="60">
                  <c:v>26235.475138079299</c:v>
                </c:pt>
                <c:pt idx="61">
                  <c:v>28643.584616062362</c:v>
                </c:pt>
                <c:pt idx="62">
                  <c:v>29247.649215514921</c:v>
                </c:pt>
                <c:pt idx="63">
                  <c:v>27631.001618170645</c:v>
                </c:pt>
                <c:pt idx="64">
                  <c:v>28317.126091071783</c:v>
                </c:pt>
                <c:pt idx="65">
                  <c:v>29167.574338934581</c:v>
                </c:pt>
                <c:pt idx="66">
                  <c:v>28970.419744024872</c:v>
                </c:pt>
                <c:pt idx="67">
                  <c:v>28629.848443791798</c:v>
                </c:pt>
                <c:pt idx="68">
                  <c:v>27358.198789811115</c:v>
                </c:pt>
                <c:pt idx="69">
                  <c:v>26424.205779896009</c:v>
                </c:pt>
                <c:pt idx="70">
                  <c:v>28550.972840420764</c:v>
                </c:pt>
                <c:pt idx="71">
                  <c:v>27089.361532383999</c:v>
                </c:pt>
                <c:pt idx="72">
                  <c:v>24879.575899485986</c:v>
                </c:pt>
                <c:pt idx="73">
                  <c:v>26990.560573001119</c:v>
                </c:pt>
                <c:pt idx="74">
                  <c:v>25994.395138036463</c:v>
                </c:pt>
                <c:pt idx="75">
                  <c:v>26198.58940232953</c:v>
                </c:pt>
                <c:pt idx="76">
                  <c:v>24112.282381875502</c:v>
                </c:pt>
                <c:pt idx="77">
                  <c:v>26510.051837813317</c:v>
                </c:pt>
                <c:pt idx="78">
                  <c:v>27066.264475458171</c:v>
                </c:pt>
                <c:pt idx="79">
                  <c:v>25084.307939170612</c:v>
                </c:pt>
                <c:pt idx="80">
                  <c:v>24917.645200801864</c:v>
                </c:pt>
                <c:pt idx="81">
                  <c:v>25552.466650909155</c:v>
                </c:pt>
                <c:pt idx="82">
                  <c:v>24067.743351470381</c:v>
                </c:pt>
                <c:pt idx="83">
                  <c:v>24468.369490167242</c:v>
                </c:pt>
                <c:pt idx="84">
                  <c:v>22867.484215092776</c:v>
                </c:pt>
                <c:pt idx="85">
                  <c:v>24752.078467674295</c:v>
                </c:pt>
                <c:pt idx="86">
                  <c:v>23345.944835354469</c:v>
                </c:pt>
                <c:pt idx="87">
                  <c:v>24583.203075673013</c:v>
                </c:pt>
                <c:pt idx="88">
                  <c:v>23309.668717045657</c:v>
                </c:pt>
                <c:pt idx="89">
                  <c:v>22886.764750989645</c:v>
                </c:pt>
                <c:pt idx="90">
                  <c:v>23749.49142770825</c:v>
                </c:pt>
                <c:pt idx="91">
                  <c:v>23137.899620530068</c:v>
                </c:pt>
                <c:pt idx="92">
                  <c:v>22352.965354214026</c:v>
                </c:pt>
                <c:pt idx="93">
                  <c:v>21913.396591450186</c:v>
                </c:pt>
                <c:pt idx="94">
                  <c:v>23297.017369606452</c:v>
                </c:pt>
                <c:pt idx="95">
                  <c:v>23174.963215661854</c:v>
                </c:pt>
                <c:pt idx="96">
                  <c:v>22003.255661441261</c:v>
                </c:pt>
                <c:pt idx="97">
                  <c:v>22742.71624914667</c:v>
                </c:pt>
              </c:numCache>
            </c:numRef>
          </c:yVal>
          <c:smooth val="0"/>
          <c:extLst>
            <c:ext xmlns:c16="http://schemas.microsoft.com/office/drawing/2014/chart" uri="{C3380CC4-5D6E-409C-BE32-E72D297353CC}">
              <c16:uniqueId val="{00000001-36ED-4698-8DFA-E6649BBBDF99}"/>
            </c:ext>
          </c:extLst>
        </c:ser>
        <c:dLbls>
          <c:showLegendKey val="0"/>
          <c:showVal val="0"/>
          <c:showCatName val="0"/>
          <c:showSerName val="0"/>
          <c:showPercent val="0"/>
          <c:showBubbleSize val="0"/>
        </c:dLbls>
        <c:axId val="733730536"/>
        <c:axId val="733730208"/>
      </c:scatterChart>
      <c:valAx>
        <c:axId val="733730536"/>
        <c:scaling>
          <c:orientation val="minMax"/>
          <c:max val="100"/>
          <c:min val="0"/>
        </c:scaling>
        <c:delete val="0"/>
        <c:axPos val="b"/>
        <c:title>
          <c:tx>
            <c:rich>
              <a:bodyPr/>
              <a:lstStyle/>
              <a:p>
                <a:pPr>
                  <a:defRPr sz="800" b="1">
                    <a:latin typeface="Arial"/>
                    <a:ea typeface="Arial"/>
                    <a:cs typeface="Arial"/>
                  </a:defRPr>
                </a:pPr>
                <a:r>
                  <a:rPr lang="en-IN"/>
                  <a:t>Time step</a:t>
                </a:r>
              </a:p>
            </c:rich>
          </c:tx>
          <c:overlay val="0"/>
        </c:title>
        <c:numFmt formatCode="General" sourceLinked="0"/>
        <c:majorTickMark val="cross"/>
        <c:minorTickMark val="none"/>
        <c:tickLblPos val="nextTo"/>
        <c:txPr>
          <a:bodyPr/>
          <a:lstStyle/>
          <a:p>
            <a:pPr>
              <a:defRPr sz="700"/>
            </a:pPr>
            <a:endParaRPr lang="en-US"/>
          </a:p>
        </c:txPr>
        <c:crossAx val="733730208"/>
        <c:crosses val="autoZero"/>
        <c:crossBetween val="midCat"/>
      </c:valAx>
      <c:valAx>
        <c:axId val="733730208"/>
        <c:scaling>
          <c:orientation val="minMax"/>
          <c:max val="40000"/>
          <c:min val="20000"/>
        </c:scaling>
        <c:delete val="0"/>
        <c:axPos val="l"/>
        <c:title>
          <c:tx>
            <c:rich>
              <a:bodyPr/>
              <a:lstStyle/>
              <a:p>
                <a:pPr>
                  <a:defRPr sz="800" b="1">
                    <a:latin typeface="Arial"/>
                    <a:ea typeface="Arial"/>
                    <a:cs typeface="Arial"/>
                  </a:defRPr>
                </a:pPr>
                <a:r>
                  <a:rPr lang="en-IN"/>
                  <a:t>Total Liquefied Petroleum Gas Sales (Net Tonnes)</a:t>
                </a:r>
              </a:p>
            </c:rich>
          </c:tx>
          <c:overlay val="0"/>
        </c:title>
        <c:numFmt formatCode="General" sourceLinked="0"/>
        <c:majorTickMark val="cross"/>
        <c:minorTickMark val="none"/>
        <c:tickLblPos val="nextTo"/>
        <c:txPr>
          <a:bodyPr/>
          <a:lstStyle/>
          <a:p>
            <a:pPr>
              <a:defRPr sz="700"/>
            </a:pPr>
            <a:endParaRPr lang="en-US"/>
          </a:p>
        </c:txPr>
        <c:crossAx val="733730536"/>
        <c:crosses val="autoZero"/>
        <c:crossBetween val="midCat"/>
      </c:valAx>
      <c:spPr>
        <a:ln>
          <a:solidFill>
            <a:srgbClr val="808080"/>
          </a:solidFill>
          <a:prstDash val="solid"/>
        </a:ln>
      </c:spPr>
    </c:plotArea>
    <c:legend>
      <c:legendPos val="b"/>
      <c:overlay val="0"/>
      <c:spPr>
        <a:ln w="12700">
          <a:solidFill>
            <a:srgbClr val="000000"/>
          </a:solidFill>
          <a:prstDash val="solid"/>
        </a:ln>
      </c:spPr>
      <c:txPr>
        <a:bodyPr/>
        <a:lstStyle/>
        <a:p>
          <a:pPr>
            <a:defRPr sz="800" b="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2" Type="http://schemas.openxmlformats.org/officeDocument/2006/relationships/image" Target="../media/image16.wmf"/><Relationship Id="rId1" Type="http://schemas.openxmlformats.org/officeDocument/2006/relationships/image" Target="../media/image15.wmf"/></Relationships>
</file>

<file path=ppt/media/hdphoto1.wdp>
</file>

<file path=ppt/media/image1.jpeg>
</file>

<file path=ppt/media/image10.png>
</file>

<file path=ppt/media/image11.png>
</file>

<file path=ppt/media/image12.png>
</file>

<file path=ppt/media/image13.png>
</file>

<file path=ppt/media/image14.png>
</file>

<file path=ppt/media/image15.wmf>
</file>

<file path=ppt/media/image16.wmf>
</file>

<file path=ppt/media/image2.png>
</file>

<file path=ppt/media/image3.png>
</file>

<file path=ppt/media/image4.jpeg>
</file>

<file path=ppt/media/image5.jpeg>
</file>

<file path=ppt/media/image6.jpe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1E2E80-9512-408F-ACC8-D8E41A0B32FE}" type="datetimeFigureOut">
              <a:rPr lang="en-SG" smtClean="0"/>
              <a:t>15/10/18</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169A12-E2B1-4D3F-B665-3FBFD9EA97FF}" type="slidenum">
              <a:rPr lang="en-SG" smtClean="0"/>
              <a:t>‹#›</a:t>
            </a:fld>
            <a:endParaRPr lang="en-SG"/>
          </a:p>
        </p:txBody>
      </p:sp>
    </p:spTree>
    <p:extLst>
      <p:ext uri="{BB962C8B-B14F-4D97-AF65-F5344CB8AC3E}">
        <p14:creationId xmlns:p14="http://schemas.microsoft.com/office/powerpoint/2010/main" val="2591509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52ECE-6BF4-41BF-B71D-08D87D5874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963429F8-7D41-4F1E-9F42-722597F12A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27DCDDDE-14DE-4163-B3E9-B19685F5E1BC}"/>
              </a:ext>
            </a:extLst>
          </p:cNvPr>
          <p:cNvSpPr>
            <a:spLocks noGrp="1"/>
          </p:cNvSpPr>
          <p:nvPr>
            <p:ph type="dt" sz="half" idx="10"/>
          </p:nvPr>
        </p:nvSpPr>
        <p:spPr/>
        <p:txBody>
          <a:bodyPr/>
          <a:lstStyle/>
          <a:p>
            <a:fld id="{1909BFB2-6504-4B3E-B2F9-E08104135188}" type="datetime1">
              <a:rPr lang="en-SG" smtClean="0"/>
              <a:t>15/10/18</a:t>
            </a:fld>
            <a:endParaRPr lang="en-SG"/>
          </a:p>
        </p:txBody>
      </p:sp>
      <p:sp>
        <p:nvSpPr>
          <p:cNvPr id="5" name="Footer Placeholder 4">
            <a:extLst>
              <a:ext uri="{FF2B5EF4-FFF2-40B4-BE49-F238E27FC236}">
                <a16:creationId xmlns:a16="http://schemas.microsoft.com/office/drawing/2014/main" id="{4F7BB974-BCB6-4BA9-BAF8-3C6103521699}"/>
              </a:ext>
            </a:extLst>
          </p:cNvPr>
          <p:cNvSpPr>
            <a:spLocks noGrp="1"/>
          </p:cNvSpPr>
          <p:nvPr>
            <p:ph type="ftr" sz="quarter" idx="11"/>
          </p:nvPr>
        </p:nvSpPr>
        <p:spPr/>
        <p:txBody>
          <a:bodyPr/>
          <a:lstStyle/>
          <a:p>
            <a:r>
              <a:rPr lang="en-SG"/>
              <a:t>© National University of Singapore</a:t>
            </a:r>
          </a:p>
        </p:txBody>
      </p:sp>
      <p:sp>
        <p:nvSpPr>
          <p:cNvPr id="6" name="Slide Number Placeholder 5">
            <a:extLst>
              <a:ext uri="{FF2B5EF4-FFF2-40B4-BE49-F238E27FC236}">
                <a16:creationId xmlns:a16="http://schemas.microsoft.com/office/drawing/2014/main" id="{B921A7DD-C4D8-44B1-AF3B-BD735E2F16DD}"/>
              </a:ext>
            </a:extLst>
          </p:cNvPr>
          <p:cNvSpPr>
            <a:spLocks noGrp="1"/>
          </p:cNvSpPr>
          <p:nvPr>
            <p:ph type="sldNum" sz="quarter" idx="12"/>
          </p:nvPr>
        </p:nvSpPr>
        <p:spPr/>
        <p:txBody>
          <a:bodyPr/>
          <a:lstStyle/>
          <a:p>
            <a:fld id="{192AC6E2-C970-49CE-8098-A30011EE2F60}" type="slidenum">
              <a:rPr lang="en-SG" smtClean="0"/>
              <a:t>‹#›</a:t>
            </a:fld>
            <a:endParaRPr lang="en-SG"/>
          </a:p>
        </p:txBody>
      </p:sp>
    </p:spTree>
    <p:extLst>
      <p:ext uri="{BB962C8B-B14F-4D97-AF65-F5344CB8AC3E}">
        <p14:creationId xmlns:p14="http://schemas.microsoft.com/office/powerpoint/2010/main" val="5870105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B34C8-539E-4577-AF07-0C061BED6B34}"/>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8ACB18C5-7E42-4D88-B7A6-326DF03E7DF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38E5547-F728-4589-871D-84F0BABE5410}"/>
              </a:ext>
            </a:extLst>
          </p:cNvPr>
          <p:cNvSpPr>
            <a:spLocks noGrp="1"/>
          </p:cNvSpPr>
          <p:nvPr>
            <p:ph type="dt" sz="half" idx="10"/>
          </p:nvPr>
        </p:nvSpPr>
        <p:spPr/>
        <p:txBody>
          <a:bodyPr/>
          <a:lstStyle/>
          <a:p>
            <a:fld id="{BC84BC76-3BCD-4182-91DE-3CA600E5B015}" type="datetime1">
              <a:rPr lang="en-SG" smtClean="0"/>
              <a:t>15/10/18</a:t>
            </a:fld>
            <a:endParaRPr lang="en-SG"/>
          </a:p>
        </p:txBody>
      </p:sp>
      <p:sp>
        <p:nvSpPr>
          <p:cNvPr id="5" name="Footer Placeholder 4">
            <a:extLst>
              <a:ext uri="{FF2B5EF4-FFF2-40B4-BE49-F238E27FC236}">
                <a16:creationId xmlns:a16="http://schemas.microsoft.com/office/drawing/2014/main" id="{FACB7F98-3C7E-48CD-B3C6-C859EAF13274}"/>
              </a:ext>
            </a:extLst>
          </p:cNvPr>
          <p:cNvSpPr>
            <a:spLocks noGrp="1"/>
          </p:cNvSpPr>
          <p:nvPr>
            <p:ph type="ftr" sz="quarter" idx="11"/>
          </p:nvPr>
        </p:nvSpPr>
        <p:spPr/>
        <p:txBody>
          <a:bodyPr/>
          <a:lstStyle/>
          <a:p>
            <a:r>
              <a:rPr lang="en-SG"/>
              <a:t>© National University of Singapore</a:t>
            </a:r>
          </a:p>
        </p:txBody>
      </p:sp>
      <p:sp>
        <p:nvSpPr>
          <p:cNvPr id="6" name="Slide Number Placeholder 5">
            <a:extLst>
              <a:ext uri="{FF2B5EF4-FFF2-40B4-BE49-F238E27FC236}">
                <a16:creationId xmlns:a16="http://schemas.microsoft.com/office/drawing/2014/main" id="{737A06D3-A677-46A9-A263-853C101CB46B}"/>
              </a:ext>
            </a:extLst>
          </p:cNvPr>
          <p:cNvSpPr>
            <a:spLocks noGrp="1"/>
          </p:cNvSpPr>
          <p:nvPr>
            <p:ph type="sldNum" sz="quarter" idx="12"/>
          </p:nvPr>
        </p:nvSpPr>
        <p:spPr/>
        <p:txBody>
          <a:bodyPr/>
          <a:lstStyle/>
          <a:p>
            <a:fld id="{192AC6E2-C970-49CE-8098-A30011EE2F60}" type="slidenum">
              <a:rPr lang="en-SG" smtClean="0"/>
              <a:t>‹#›</a:t>
            </a:fld>
            <a:endParaRPr lang="en-SG"/>
          </a:p>
        </p:txBody>
      </p:sp>
    </p:spTree>
    <p:extLst>
      <p:ext uri="{BB962C8B-B14F-4D97-AF65-F5344CB8AC3E}">
        <p14:creationId xmlns:p14="http://schemas.microsoft.com/office/powerpoint/2010/main" val="1533493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EB6484A-62C3-4E05-B401-6A3909BAF4B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2A291F7C-637F-4300-B197-4C7184926A4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98340E0F-01EA-4F77-AE0E-118165463D2B}"/>
              </a:ext>
            </a:extLst>
          </p:cNvPr>
          <p:cNvSpPr>
            <a:spLocks noGrp="1"/>
          </p:cNvSpPr>
          <p:nvPr>
            <p:ph type="dt" sz="half" idx="10"/>
          </p:nvPr>
        </p:nvSpPr>
        <p:spPr/>
        <p:txBody>
          <a:bodyPr/>
          <a:lstStyle/>
          <a:p>
            <a:fld id="{EC426113-CAF0-4A5A-BAC7-B821B0061B82}" type="datetime1">
              <a:rPr lang="en-SG" smtClean="0"/>
              <a:t>15/10/18</a:t>
            </a:fld>
            <a:endParaRPr lang="en-SG"/>
          </a:p>
        </p:txBody>
      </p:sp>
      <p:sp>
        <p:nvSpPr>
          <p:cNvPr id="5" name="Footer Placeholder 4">
            <a:extLst>
              <a:ext uri="{FF2B5EF4-FFF2-40B4-BE49-F238E27FC236}">
                <a16:creationId xmlns:a16="http://schemas.microsoft.com/office/drawing/2014/main" id="{025B3C85-ACED-494A-AB82-30814796B7B6}"/>
              </a:ext>
            </a:extLst>
          </p:cNvPr>
          <p:cNvSpPr>
            <a:spLocks noGrp="1"/>
          </p:cNvSpPr>
          <p:nvPr>
            <p:ph type="ftr" sz="quarter" idx="11"/>
          </p:nvPr>
        </p:nvSpPr>
        <p:spPr/>
        <p:txBody>
          <a:bodyPr/>
          <a:lstStyle/>
          <a:p>
            <a:r>
              <a:rPr lang="en-SG"/>
              <a:t>© National University of Singapore</a:t>
            </a:r>
          </a:p>
        </p:txBody>
      </p:sp>
      <p:sp>
        <p:nvSpPr>
          <p:cNvPr id="6" name="Slide Number Placeholder 5">
            <a:extLst>
              <a:ext uri="{FF2B5EF4-FFF2-40B4-BE49-F238E27FC236}">
                <a16:creationId xmlns:a16="http://schemas.microsoft.com/office/drawing/2014/main" id="{F16B43BE-B657-4EC7-B10D-C207C763FB9C}"/>
              </a:ext>
            </a:extLst>
          </p:cNvPr>
          <p:cNvSpPr>
            <a:spLocks noGrp="1"/>
          </p:cNvSpPr>
          <p:nvPr>
            <p:ph type="sldNum" sz="quarter" idx="12"/>
          </p:nvPr>
        </p:nvSpPr>
        <p:spPr/>
        <p:txBody>
          <a:bodyPr/>
          <a:lstStyle/>
          <a:p>
            <a:fld id="{192AC6E2-C970-49CE-8098-A30011EE2F60}" type="slidenum">
              <a:rPr lang="en-SG" smtClean="0"/>
              <a:t>‹#›</a:t>
            </a:fld>
            <a:endParaRPr lang="en-SG"/>
          </a:p>
        </p:txBody>
      </p:sp>
    </p:spTree>
    <p:extLst>
      <p:ext uri="{BB962C8B-B14F-4D97-AF65-F5344CB8AC3E}">
        <p14:creationId xmlns:p14="http://schemas.microsoft.com/office/powerpoint/2010/main" val="3093662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CACBE-7F5A-432E-AF32-ECFF5CA98359}"/>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74DD0E1-BBAF-4B75-8FD9-8ECD0E5D9D9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AA474C8B-C319-4099-AC9A-E05CAA2F02D2}"/>
              </a:ext>
            </a:extLst>
          </p:cNvPr>
          <p:cNvSpPr>
            <a:spLocks noGrp="1"/>
          </p:cNvSpPr>
          <p:nvPr>
            <p:ph type="dt" sz="half" idx="10"/>
          </p:nvPr>
        </p:nvSpPr>
        <p:spPr/>
        <p:txBody>
          <a:bodyPr/>
          <a:lstStyle/>
          <a:p>
            <a:fld id="{B749F0DF-E509-42A5-A52E-9835DE873C05}" type="datetime1">
              <a:rPr lang="en-SG" smtClean="0"/>
              <a:t>15/10/18</a:t>
            </a:fld>
            <a:endParaRPr lang="en-SG"/>
          </a:p>
        </p:txBody>
      </p:sp>
      <p:sp>
        <p:nvSpPr>
          <p:cNvPr id="5" name="Footer Placeholder 4">
            <a:extLst>
              <a:ext uri="{FF2B5EF4-FFF2-40B4-BE49-F238E27FC236}">
                <a16:creationId xmlns:a16="http://schemas.microsoft.com/office/drawing/2014/main" id="{F47654D8-D4DF-4A7C-89E9-7D7E08B03FC0}"/>
              </a:ext>
            </a:extLst>
          </p:cNvPr>
          <p:cNvSpPr>
            <a:spLocks noGrp="1"/>
          </p:cNvSpPr>
          <p:nvPr>
            <p:ph type="ftr" sz="quarter" idx="11"/>
          </p:nvPr>
        </p:nvSpPr>
        <p:spPr/>
        <p:txBody>
          <a:bodyPr/>
          <a:lstStyle/>
          <a:p>
            <a:r>
              <a:rPr lang="en-SG"/>
              <a:t>© National University of Singapore</a:t>
            </a:r>
          </a:p>
        </p:txBody>
      </p:sp>
      <p:sp>
        <p:nvSpPr>
          <p:cNvPr id="6" name="Slide Number Placeholder 5">
            <a:extLst>
              <a:ext uri="{FF2B5EF4-FFF2-40B4-BE49-F238E27FC236}">
                <a16:creationId xmlns:a16="http://schemas.microsoft.com/office/drawing/2014/main" id="{AC02D77F-A450-419E-BFFA-814FCA5C1C62}"/>
              </a:ext>
            </a:extLst>
          </p:cNvPr>
          <p:cNvSpPr>
            <a:spLocks noGrp="1"/>
          </p:cNvSpPr>
          <p:nvPr>
            <p:ph type="sldNum" sz="quarter" idx="12"/>
          </p:nvPr>
        </p:nvSpPr>
        <p:spPr/>
        <p:txBody>
          <a:bodyPr/>
          <a:lstStyle/>
          <a:p>
            <a:fld id="{192AC6E2-C970-49CE-8098-A30011EE2F60}" type="slidenum">
              <a:rPr lang="en-SG" smtClean="0"/>
              <a:t>‹#›</a:t>
            </a:fld>
            <a:endParaRPr lang="en-SG"/>
          </a:p>
        </p:txBody>
      </p:sp>
    </p:spTree>
    <p:extLst>
      <p:ext uri="{BB962C8B-B14F-4D97-AF65-F5344CB8AC3E}">
        <p14:creationId xmlns:p14="http://schemas.microsoft.com/office/powerpoint/2010/main" val="2679507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E6846-9FBC-4EE1-AAB7-602467C80E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DF0D9352-0E13-49AF-9AB1-ECBE4925877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ECEE45F-D1C4-476E-9BA8-291C79FD7565}"/>
              </a:ext>
            </a:extLst>
          </p:cNvPr>
          <p:cNvSpPr>
            <a:spLocks noGrp="1"/>
          </p:cNvSpPr>
          <p:nvPr>
            <p:ph type="dt" sz="half" idx="10"/>
          </p:nvPr>
        </p:nvSpPr>
        <p:spPr/>
        <p:txBody>
          <a:bodyPr/>
          <a:lstStyle/>
          <a:p>
            <a:fld id="{5DE2CB25-1140-433B-A8A0-C7F007EB5A64}" type="datetime1">
              <a:rPr lang="en-SG" smtClean="0"/>
              <a:t>15/10/18</a:t>
            </a:fld>
            <a:endParaRPr lang="en-SG"/>
          </a:p>
        </p:txBody>
      </p:sp>
      <p:sp>
        <p:nvSpPr>
          <p:cNvPr id="5" name="Footer Placeholder 4">
            <a:extLst>
              <a:ext uri="{FF2B5EF4-FFF2-40B4-BE49-F238E27FC236}">
                <a16:creationId xmlns:a16="http://schemas.microsoft.com/office/drawing/2014/main" id="{56E356AD-DDD6-4170-B30B-D942FB5417EB}"/>
              </a:ext>
            </a:extLst>
          </p:cNvPr>
          <p:cNvSpPr>
            <a:spLocks noGrp="1"/>
          </p:cNvSpPr>
          <p:nvPr>
            <p:ph type="ftr" sz="quarter" idx="11"/>
          </p:nvPr>
        </p:nvSpPr>
        <p:spPr/>
        <p:txBody>
          <a:bodyPr/>
          <a:lstStyle/>
          <a:p>
            <a:r>
              <a:rPr lang="en-SG"/>
              <a:t>© National University of Singapore</a:t>
            </a:r>
          </a:p>
        </p:txBody>
      </p:sp>
      <p:sp>
        <p:nvSpPr>
          <p:cNvPr id="6" name="Slide Number Placeholder 5">
            <a:extLst>
              <a:ext uri="{FF2B5EF4-FFF2-40B4-BE49-F238E27FC236}">
                <a16:creationId xmlns:a16="http://schemas.microsoft.com/office/drawing/2014/main" id="{A32937DC-41D0-4AC2-84D7-4F179487ABE3}"/>
              </a:ext>
            </a:extLst>
          </p:cNvPr>
          <p:cNvSpPr>
            <a:spLocks noGrp="1"/>
          </p:cNvSpPr>
          <p:nvPr>
            <p:ph type="sldNum" sz="quarter" idx="12"/>
          </p:nvPr>
        </p:nvSpPr>
        <p:spPr/>
        <p:txBody>
          <a:bodyPr/>
          <a:lstStyle/>
          <a:p>
            <a:fld id="{192AC6E2-C970-49CE-8098-A30011EE2F60}" type="slidenum">
              <a:rPr lang="en-SG" smtClean="0"/>
              <a:t>‹#›</a:t>
            </a:fld>
            <a:endParaRPr lang="en-SG"/>
          </a:p>
        </p:txBody>
      </p:sp>
    </p:spTree>
    <p:extLst>
      <p:ext uri="{BB962C8B-B14F-4D97-AF65-F5344CB8AC3E}">
        <p14:creationId xmlns:p14="http://schemas.microsoft.com/office/powerpoint/2010/main" val="650879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BD9E3-06AF-4835-AD24-63D73B493D32}"/>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71FF524-09F7-47F7-A2E6-53457345412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511EB7EB-BC27-404D-81ED-55E9E5F3E59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30A6827A-1ACC-4EED-ACDA-527FC889615C}"/>
              </a:ext>
            </a:extLst>
          </p:cNvPr>
          <p:cNvSpPr>
            <a:spLocks noGrp="1"/>
          </p:cNvSpPr>
          <p:nvPr>
            <p:ph type="dt" sz="half" idx="10"/>
          </p:nvPr>
        </p:nvSpPr>
        <p:spPr/>
        <p:txBody>
          <a:bodyPr/>
          <a:lstStyle/>
          <a:p>
            <a:fld id="{2B29E093-88F3-4D39-AA25-B788F04A386B}" type="datetime1">
              <a:rPr lang="en-SG" smtClean="0"/>
              <a:t>15/10/18</a:t>
            </a:fld>
            <a:endParaRPr lang="en-SG"/>
          </a:p>
        </p:txBody>
      </p:sp>
      <p:sp>
        <p:nvSpPr>
          <p:cNvPr id="6" name="Footer Placeholder 5">
            <a:extLst>
              <a:ext uri="{FF2B5EF4-FFF2-40B4-BE49-F238E27FC236}">
                <a16:creationId xmlns:a16="http://schemas.microsoft.com/office/drawing/2014/main" id="{5896CA9F-535A-445F-A01A-3454E03C3B42}"/>
              </a:ext>
            </a:extLst>
          </p:cNvPr>
          <p:cNvSpPr>
            <a:spLocks noGrp="1"/>
          </p:cNvSpPr>
          <p:nvPr>
            <p:ph type="ftr" sz="quarter" idx="11"/>
          </p:nvPr>
        </p:nvSpPr>
        <p:spPr/>
        <p:txBody>
          <a:bodyPr/>
          <a:lstStyle/>
          <a:p>
            <a:r>
              <a:rPr lang="en-SG"/>
              <a:t>© National University of Singapore</a:t>
            </a:r>
          </a:p>
        </p:txBody>
      </p:sp>
      <p:sp>
        <p:nvSpPr>
          <p:cNvPr id="7" name="Slide Number Placeholder 6">
            <a:extLst>
              <a:ext uri="{FF2B5EF4-FFF2-40B4-BE49-F238E27FC236}">
                <a16:creationId xmlns:a16="http://schemas.microsoft.com/office/drawing/2014/main" id="{B6EAD362-7A57-44F9-B723-4C7D07DC0F50}"/>
              </a:ext>
            </a:extLst>
          </p:cNvPr>
          <p:cNvSpPr>
            <a:spLocks noGrp="1"/>
          </p:cNvSpPr>
          <p:nvPr>
            <p:ph type="sldNum" sz="quarter" idx="12"/>
          </p:nvPr>
        </p:nvSpPr>
        <p:spPr/>
        <p:txBody>
          <a:bodyPr/>
          <a:lstStyle/>
          <a:p>
            <a:fld id="{192AC6E2-C970-49CE-8098-A30011EE2F60}" type="slidenum">
              <a:rPr lang="en-SG" smtClean="0"/>
              <a:t>‹#›</a:t>
            </a:fld>
            <a:endParaRPr lang="en-SG"/>
          </a:p>
        </p:txBody>
      </p:sp>
    </p:spTree>
    <p:extLst>
      <p:ext uri="{BB962C8B-B14F-4D97-AF65-F5344CB8AC3E}">
        <p14:creationId xmlns:p14="http://schemas.microsoft.com/office/powerpoint/2010/main" val="1194843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A8EF0-D412-4338-B754-9CE9B0B5941B}"/>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A893F493-D470-4B30-A01C-64A46BA92B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2DBB03E-B4C4-4C92-96BA-A13F0F2E5A0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2017F35D-A498-4E26-BD21-DD4E7CD8C3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33E73FC-61F0-444C-8E5A-FAEDA7DF67B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BF30DD2A-E92D-4511-B198-3932FC9B9AD6}"/>
              </a:ext>
            </a:extLst>
          </p:cNvPr>
          <p:cNvSpPr>
            <a:spLocks noGrp="1"/>
          </p:cNvSpPr>
          <p:nvPr>
            <p:ph type="dt" sz="half" idx="10"/>
          </p:nvPr>
        </p:nvSpPr>
        <p:spPr/>
        <p:txBody>
          <a:bodyPr/>
          <a:lstStyle/>
          <a:p>
            <a:fld id="{2A979237-0CAD-4CCD-8AB1-D91315BFE009}" type="datetime1">
              <a:rPr lang="en-SG" smtClean="0"/>
              <a:t>15/10/18</a:t>
            </a:fld>
            <a:endParaRPr lang="en-SG"/>
          </a:p>
        </p:txBody>
      </p:sp>
      <p:sp>
        <p:nvSpPr>
          <p:cNvPr id="8" name="Footer Placeholder 7">
            <a:extLst>
              <a:ext uri="{FF2B5EF4-FFF2-40B4-BE49-F238E27FC236}">
                <a16:creationId xmlns:a16="http://schemas.microsoft.com/office/drawing/2014/main" id="{2C0B5818-926C-470C-BED9-98D371CA6A90}"/>
              </a:ext>
            </a:extLst>
          </p:cNvPr>
          <p:cNvSpPr>
            <a:spLocks noGrp="1"/>
          </p:cNvSpPr>
          <p:nvPr>
            <p:ph type="ftr" sz="quarter" idx="11"/>
          </p:nvPr>
        </p:nvSpPr>
        <p:spPr/>
        <p:txBody>
          <a:bodyPr/>
          <a:lstStyle/>
          <a:p>
            <a:r>
              <a:rPr lang="en-SG"/>
              <a:t>© National University of Singapore</a:t>
            </a:r>
          </a:p>
        </p:txBody>
      </p:sp>
      <p:sp>
        <p:nvSpPr>
          <p:cNvPr id="9" name="Slide Number Placeholder 8">
            <a:extLst>
              <a:ext uri="{FF2B5EF4-FFF2-40B4-BE49-F238E27FC236}">
                <a16:creationId xmlns:a16="http://schemas.microsoft.com/office/drawing/2014/main" id="{FCAD8461-77A8-43E1-B1A1-F4FD47804A62}"/>
              </a:ext>
            </a:extLst>
          </p:cNvPr>
          <p:cNvSpPr>
            <a:spLocks noGrp="1"/>
          </p:cNvSpPr>
          <p:nvPr>
            <p:ph type="sldNum" sz="quarter" idx="12"/>
          </p:nvPr>
        </p:nvSpPr>
        <p:spPr/>
        <p:txBody>
          <a:bodyPr/>
          <a:lstStyle/>
          <a:p>
            <a:fld id="{192AC6E2-C970-49CE-8098-A30011EE2F60}" type="slidenum">
              <a:rPr lang="en-SG" smtClean="0"/>
              <a:t>‹#›</a:t>
            </a:fld>
            <a:endParaRPr lang="en-SG"/>
          </a:p>
        </p:txBody>
      </p:sp>
    </p:spTree>
    <p:extLst>
      <p:ext uri="{BB962C8B-B14F-4D97-AF65-F5344CB8AC3E}">
        <p14:creationId xmlns:p14="http://schemas.microsoft.com/office/powerpoint/2010/main" val="4226171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C0AF3-2A84-4C45-90FC-A017A41FD261}"/>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D071C428-BFBB-43FD-8C8D-0C298957050A}"/>
              </a:ext>
            </a:extLst>
          </p:cNvPr>
          <p:cNvSpPr>
            <a:spLocks noGrp="1"/>
          </p:cNvSpPr>
          <p:nvPr>
            <p:ph type="dt" sz="half" idx="10"/>
          </p:nvPr>
        </p:nvSpPr>
        <p:spPr/>
        <p:txBody>
          <a:bodyPr/>
          <a:lstStyle/>
          <a:p>
            <a:fld id="{D8D838F3-A0E7-4C5F-AC97-1D94090F3040}" type="datetime1">
              <a:rPr lang="en-SG" smtClean="0"/>
              <a:t>15/10/18</a:t>
            </a:fld>
            <a:endParaRPr lang="en-SG"/>
          </a:p>
        </p:txBody>
      </p:sp>
      <p:sp>
        <p:nvSpPr>
          <p:cNvPr id="4" name="Footer Placeholder 3">
            <a:extLst>
              <a:ext uri="{FF2B5EF4-FFF2-40B4-BE49-F238E27FC236}">
                <a16:creationId xmlns:a16="http://schemas.microsoft.com/office/drawing/2014/main" id="{0BB1458D-E67F-46D5-9DD9-C033D3B6F87B}"/>
              </a:ext>
            </a:extLst>
          </p:cNvPr>
          <p:cNvSpPr>
            <a:spLocks noGrp="1"/>
          </p:cNvSpPr>
          <p:nvPr>
            <p:ph type="ftr" sz="quarter" idx="11"/>
          </p:nvPr>
        </p:nvSpPr>
        <p:spPr/>
        <p:txBody>
          <a:bodyPr/>
          <a:lstStyle/>
          <a:p>
            <a:r>
              <a:rPr lang="en-SG"/>
              <a:t>© National University of Singapore</a:t>
            </a:r>
          </a:p>
        </p:txBody>
      </p:sp>
      <p:sp>
        <p:nvSpPr>
          <p:cNvPr id="5" name="Slide Number Placeholder 4">
            <a:extLst>
              <a:ext uri="{FF2B5EF4-FFF2-40B4-BE49-F238E27FC236}">
                <a16:creationId xmlns:a16="http://schemas.microsoft.com/office/drawing/2014/main" id="{B6A2166C-EA29-49AF-92CF-51098D1AA86F}"/>
              </a:ext>
            </a:extLst>
          </p:cNvPr>
          <p:cNvSpPr>
            <a:spLocks noGrp="1"/>
          </p:cNvSpPr>
          <p:nvPr>
            <p:ph type="sldNum" sz="quarter" idx="12"/>
          </p:nvPr>
        </p:nvSpPr>
        <p:spPr/>
        <p:txBody>
          <a:bodyPr/>
          <a:lstStyle/>
          <a:p>
            <a:fld id="{192AC6E2-C970-49CE-8098-A30011EE2F60}" type="slidenum">
              <a:rPr lang="en-SG" smtClean="0"/>
              <a:t>‹#›</a:t>
            </a:fld>
            <a:endParaRPr lang="en-SG"/>
          </a:p>
        </p:txBody>
      </p:sp>
    </p:spTree>
    <p:extLst>
      <p:ext uri="{BB962C8B-B14F-4D97-AF65-F5344CB8AC3E}">
        <p14:creationId xmlns:p14="http://schemas.microsoft.com/office/powerpoint/2010/main" val="33803837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647300-27EE-4778-96E6-AC7EFFDE3B44}"/>
              </a:ext>
            </a:extLst>
          </p:cNvPr>
          <p:cNvSpPr>
            <a:spLocks noGrp="1"/>
          </p:cNvSpPr>
          <p:nvPr>
            <p:ph type="dt" sz="half" idx="10"/>
          </p:nvPr>
        </p:nvSpPr>
        <p:spPr/>
        <p:txBody>
          <a:bodyPr/>
          <a:lstStyle/>
          <a:p>
            <a:fld id="{4FC391FB-482C-4DBB-8834-456D6CA0ED06}" type="datetime1">
              <a:rPr lang="en-SG" smtClean="0"/>
              <a:t>15/10/18</a:t>
            </a:fld>
            <a:endParaRPr lang="en-SG"/>
          </a:p>
        </p:txBody>
      </p:sp>
      <p:sp>
        <p:nvSpPr>
          <p:cNvPr id="3" name="Footer Placeholder 2">
            <a:extLst>
              <a:ext uri="{FF2B5EF4-FFF2-40B4-BE49-F238E27FC236}">
                <a16:creationId xmlns:a16="http://schemas.microsoft.com/office/drawing/2014/main" id="{8FE02AB3-D2A2-4E38-AC13-FC8381A0DF63}"/>
              </a:ext>
            </a:extLst>
          </p:cNvPr>
          <p:cNvSpPr>
            <a:spLocks noGrp="1"/>
          </p:cNvSpPr>
          <p:nvPr>
            <p:ph type="ftr" sz="quarter" idx="11"/>
          </p:nvPr>
        </p:nvSpPr>
        <p:spPr/>
        <p:txBody>
          <a:bodyPr/>
          <a:lstStyle/>
          <a:p>
            <a:r>
              <a:rPr lang="en-SG"/>
              <a:t>© National University of Singapore</a:t>
            </a:r>
          </a:p>
        </p:txBody>
      </p:sp>
      <p:sp>
        <p:nvSpPr>
          <p:cNvPr id="4" name="Slide Number Placeholder 3">
            <a:extLst>
              <a:ext uri="{FF2B5EF4-FFF2-40B4-BE49-F238E27FC236}">
                <a16:creationId xmlns:a16="http://schemas.microsoft.com/office/drawing/2014/main" id="{D985AC12-74E0-4BB8-A7E5-6DBF103EF05C}"/>
              </a:ext>
            </a:extLst>
          </p:cNvPr>
          <p:cNvSpPr>
            <a:spLocks noGrp="1"/>
          </p:cNvSpPr>
          <p:nvPr>
            <p:ph type="sldNum" sz="quarter" idx="12"/>
          </p:nvPr>
        </p:nvSpPr>
        <p:spPr/>
        <p:txBody>
          <a:bodyPr/>
          <a:lstStyle/>
          <a:p>
            <a:fld id="{192AC6E2-C970-49CE-8098-A30011EE2F60}" type="slidenum">
              <a:rPr lang="en-SG" smtClean="0"/>
              <a:t>‹#›</a:t>
            </a:fld>
            <a:endParaRPr lang="en-SG"/>
          </a:p>
        </p:txBody>
      </p:sp>
    </p:spTree>
    <p:extLst>
      <p:ext uri="{BB962C8B-B14F-4D97-AF65-F5344CB8AC3E}">
        <p14:creationId xmlns:p14="http://schemas.microsoft.com/office/powerpoint/2010/main" val="33123823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66B5F-CCE8-443A-8CA7-BC6E6D0859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1F695A53-CDBF-471C-8EC3-FF042CAE86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A02556A0-7D34-41CA-871B-DBCC1D5149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A7F9BF0-EC62-43F6-A174-B48043CEA21A}"/>
              </a:ext>
            </a:extLst>
          </p:cNvPr>
          <p:cNvSpPr>
            <a:spLocks noGrp="1"/>
          </p:cNvSpPr>
          <p:nvPr>
            <p:ph type="dt" sz="half" idx="10"/>
          </p:nvPr>
        </p:nvSpPr>
        <p:spPr/>
        <p:txBody>
          <a:bodyPr/>
          <a:lstStyle/>
          <a:p>
            <a:fld id="{77CCBDD5-6994-46F0-855E-B89F6FA3528A}" type="datetime1">
              <a:rPr lang="en-SG" smtClean="0"/>
              <a:t>15/10/18</a:t>
            </a:fld>
            <a:endParaRPr lang="en-SG"/>
          </a:p>
        </p:txBody>
      </p:sp>
      <p:sp>
        <p:nvSpPr>
          <p:cNvPr id="6" name="Footer Placeholder 5">
            <a:extLst>
              <a:ext uri="{FF2B5EF4-FFF2-40B4-BE49-F238E27FC236}">
                <a16:creationId xmlns:a16="http://schemas.microsoft.com/office/drawing/2014/main" id="{547098CF-360C-4759-8487-E24133DED341}"/>
              </a:ext>
            </a:extLst>
          </p:cNvPr>
          <p:cNvSpPr>
            <a:spLocks noGrp="1"/>
          </p:cNvSpPr>
          <p:nvPr>
            <p:ph type="ftr" sz="quarter" idx="11"/>
          </p:nvPr>
        </p:nvSpPr>
        <p:spPr/>
        <p:txBody>
          <a:bodyPr/>
          <a:lstStyle/>
          <a:p>
            <a:r>
              <a:rPr lang="en-SG"/>
              <a:t>© National University of Singapore</a:t>
            </a:r>
          </a:p>
        </p:txBody>
      </p:sp>
      <p:sp>
        <p:nvSpPr>
          <p:cNvPr id="7" name="Slide Number Placeholder 6">
            <a:extLst>
              <a:ext uri="{FF2B5EF4-FFF2-40B4-BE49-F238E27FC236}">
                <a16:creationId xmlns:a16="http://schemas.microsoft.com/office/drawing/2014/main" id="{917A90C1-9FD3-457B-AC8E-7F5C2D55925A}"/>
              </a:ext>
            </a:extLst>
          </p:cNvPr>
          <p:cNvSpPr>
            <a:spLocks noGrp="1"/>
          </p:cNvSpPr>
          <p:nvPr>
            <p:ph type="sldNum" sz="quarter" idx="12"/>
          </p:nvPr>
        </p:nvSpPr>
        <p:spPr/>
        <p:txBody>
          <a:bodyPr/>
          <a:lstStyle/>
          <a:p>
            <a:fld id="{192AC6E2-C970-49CE-8098-A30011EE2F60}" type="slidenum">
              <a:rPr lang="en-SG" smtClean="0"/>
              <a:t>‹#›</a:t>
            </a:fld>
            <a:endParaRPr lang="en-SG"/>
          </a:p>
        </p:txBody>
      </p:sp>
    </p:spTree>
    <p:extLst>
      <p:ext uri="{BB962C8B-B14F-4D97-AF65-F5344CB8AC3E}">
        <p14:creationId xmlns:p14="http://schemas.microsoft.com/office/powerpoint/2010/main" val="3531680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C7594-6EEF-4E07-9059-1298B3CDDE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C51BC063-AD89-4B00-A1BA-86ECC98797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BA6B96E7-41D5-404C-9EA1-67729442C3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1B1DFD-49BC-4ACF-A9F5-CF2B101B440E}"/>
              </a:ext>
            </a:extLst>
          </p:cNvPr>
          <p:cNvSpPr>
            <a:spLocks noGrp="1"/>
          </p:cNvSpPr>
          <p:nvPr>
            <p:ph type="dt" sz="half" idx="10"/>
          </p:nvPr>
        </p:nvSpPr>
        <p:spPr/>
        <p:txBody>
          <a:bodyPr/>
          <a:lstStyle/>
          <a:p>
            <a:fld id="{92B3361D-23DE-4607-B070-2CCBF550E1EF}" type="datetime1">
              <a:rPr lang="en-SG" smtClean="0"/>
              <a:t>15/10/18</a:t>
            </a:fld>
            <a:endParaRPr lang="en-SG"/>
          </a:p>
        </p:txBody>
      </p:sp>
      <p:sp>
        <p:nvSpPr>
          <p:cNvPr id="6" name="Footer Placeholder 5">
            <a:extLst>
              <a:ext uri="{FF2B5EF4-FFF2-40B4-BE49-F238E27FC236}">
                <a16:creationId xmlns:a16="http://schemas.microsoft.com/office/drawing/2014/main" id="{40E9B5DF-84B7-4F24-9CAF-B544570114C7}"/>
              </a:ext>
            </a:extLst>
          </p:cNvPr>
          <p:cNvSpPr>
            <a:spLocks noGrp="1"/>
          </p:cNvSpPr>
          <p:nvPr>
            <p:ph type="ftr" sz="quarter" idx="11"/>
          </p:nvPr>
        </p:nvSpPr>
        <p:spPr/>
        <p:txBody>
          <a:bodyPr/>
          <a:lstStyle/>
          <a:p>
            <a:r>
              <a:rPr lang="en-SG"/>
              <a:t>© National University of Singapore</a:t>
            </a:r>
          </a:p>
        </p:txBody>
      </p:sp>
      <p:sp>
        <p:nvSpPr>
          <p:cNvPr id="7" name="Slide Number Placeholder 6">
            <a:extLst>
              <a:ext uri="{FF2B5EF4-FFF2-40B4-BE49-F238E27FC236}">
                <a16:creationId xmlns:a16="http://schemas.microsoft.com/office/drawing/2014/main" id="{74811266-DFD3-4F44-8709-A6163B448C74}"/>
              </a:ext>
            </a:extLst>
          </p:cNvPr>
          <p:cNvSpPr>
            <a:spLocks noGrp="1"/>
          </p:cNvSpPr>
          <p:nvPr>
            <p:ph type="sldNum" sz="quarter" idx="12"/>
          </p:nvPr>
        </p:nvSpPr>
        <p:spPr/>
        <p:txBody>
          <a:bodyPr/>
          <a:lstStyle/>
          <a:p>
            <a:fld id="{192AC6E2-C970-49CE-8098-A30011EE2F60}" type="slidenum">
              <a:rPr lang="en-SG" smtClean="0"/>
              <a:t>‹#›</a:t>
            </a:fld>
            <a:endParaRPr lang="en-SG"/>
          </a:p>
        </p:txBody>
      </p:sp>
    </p:spTree>
    <p:extLst>
      <p:ext uri="{BB962C8B-B14F-4D97-AF65-F5344CB8AC3E}">
        <p14:creationId xmlns:p14="http://schemas.microsoft.com/office/powerpoint/2010/main" val="22050234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42DCC2-DD0B-4E95-8237-A4B1F73AB1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EBAB507A-D08E-4475-ACE8-43D88639DB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94D55B4B-4874-45FF-BD84-F453793F08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2246DE-B51C-4484-BE08-29FB7F3B095A}" type="datetime1">
              <a:rPr lang="en-SG" smtClean="0"/>
              <a:t>15/10/18</a:t>
            </a:fld>
            <a:endParaRPr lang="en-SG"/>
          </a:p>
        </p:txBody>
      </p:sp>
      <p:sp>
        <p:nvSpPr>
          <p:cNvPr id="5" name="Footer Placeholder 4">
            <a:extLst>
              <a:ext uri="{FF2B5EF4-FFF2-40B4-BE49-F238E27FC236}">
                <a16:creationId xmlns:a16="http://schemas.microsoft.com/office/drawing/2014/main" id="{9A74365E-1457-492D-874D-FFC693BF43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SG"/>
              <a:t>© National University of Singapore</a:t>
            </a:r>
          </a:p>
        </p:txBody>
      </p:sp>
      <p:sp>
        <p:nvSpPr>
          <p:cNvPr id="6" name="Slide Number Placeholder 5">
            <a:extLst>
              <a:ext uri="{FF2B5EF4-FFF2-40B4-BE49-F238E27FC236}">
                <a16:creationId xmlns:a16="http://schemas.microsoft.com/office/drawing/2014/main" id="{5B81B654-A009-4BE1-958E-515F0D5688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2AC6E2-C970-49CE-8098-A30011EE2F60}" type="slidenum">
              <a:rPr lang="en-SG" smtClean="0"/>
              <a:t>‹#›</a:t>
            </a:fld>
            <a:endParaRPr lang="en-SG"/>
          </a:p>
        </p:txBody>
      </p:sp>
    </p:spTree>
    <p:extLst>
      <p:ext uri="{BB962C8B-B14F-4D97-AF65-F5344CB8AC3E}">
        <p14:creationId xmlns:p14="http://schemas.microsoft.com/office/powerpoint/2010/main" val="6785598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chart" Target="../charts/chart3.xml"/><Relationship Id="rId4" Type="http://schemas.openxmlformats.org/officeDocument/2006/relationships/chart" Target="../charts/char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chart" Target="../charts/chart5.xml"/><Relationship Id="rId4" Type="http://schemas.openxmlformats.org/officeDocument/2006/relationships/chart" Target="../charts/chart4.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chart" Target="../charts/chart8.xml"/><Relationship Id="rId4" Type="http://schemas.openxmlformats.org/officeDocument/2006/relationships/chart" Target="../charts/chart7.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image" Target="../media/image10.png"/><Relationship Id="rId7" Type="http://schemas.openxmlformats.org/officeDocument/2006/relationships/slide" Target="slide3.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3.png"/><Relationship Id="rId11" Type="http://schemas.openxmlformats.org/officeDocument/2006/relationships/image" Target="../media/image16.wmf"/><Relationship Id="rId5" Type="http://schemas.openxmlformats.org/officeDocument/2006/relationships/image" Target="../media/image2.png"/><Relationship Id="rId10" Type="http://schemas.openxmlformats.org/officeDocument/2006/relationships/oleObject" Target="../embeddings/oleObject2.bin"/><Relationship Id="rId4" Type="http://schemas.microsoft.com/office/2007/relationships/hdphoto" Target="../media/hdphoto1.wdp"/><Relationship Id="rId9" Type="http://schemas.openxmlformats.org/officeDocument/2006/relationships/image" Target="../media/image15.wmf"/></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gif"/><Relationship Id="rId5" Type="http://schemas.openxmlformats.org/officeDocument/2006/relationships/image" Target="../media/image6.jpeg"/><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slide" Target="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slide" Target="slide3.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slide" Target="slide3.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8" name="Picture 4" descr="Related image">
            <a:extLst>
              <a:ext uri="{FF2B5EF4-FFF2-40B4-BE49-F238E27FC236}">
                <a16:creationId xmlns:a16="http://schemas.microsoft.com/office/drawing/2014/main" id="{489F8B36-14D1-41F2-8B36-1599E0092AB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73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6FD1E32-58E9-4311-A3E4-AD6FC44C2AAD}"/>
              </a:ext>
            </a:extLst>
          </p:cNvPr>
          <p:cNvSpPr/>
          <p:nvPr/>
        </p:nvSpPr>
        <p:spPr>
          <a:xfrm>
            <a:off x="2629702" y="1309036"/>
            <a:ext cx="9562278" cy="2983830"/>
          </a:xfrm>
          <a:prstGeom prst="rect">
            <a:avLst/>
          </a:prstGeom>
          <a:solidFill>
            <a:schemeClr val="tx1">
              <a:lumMod val="85000"/>
              <a:lumOff val="15000"/>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4" name="Rectangle 3">
            <a:extLst>
              <a:ext uri="{FF2B5EF4-FFF2-40B4-BE49-F238E27FC236}">
                <a16:creationId xmlns:a16="http://schemas.microsoft.com/office/drawing/2014/main" id="{F6C189D9-345A-4F35-B53F-A3EDF9875256}"/>
              </a:ext>
            </a:extLst>
          </p:cNvPr>
          <p:cNvSpPr/>
          <p:nvPr/>
        </p:nvSpPr>
        <p:spPr>
          <a:xfrm>
            <a:off x="0" y="0"/>
            <a:ext cx="2758440" cy="685799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5" name="TextBox 4">
            <a:extLst>
              <a:ext uri="{FF2B5EF4-FFF2-40B4-BE49-F238E27FC236}">
                <a16:creationId xmlns:a16="http://schemas.microsoft.com/office/drawing/2014/main" id="{05C3DD9C-D103-4E3F-923D-08B2C51A1D23}"/>
              </a:ext>
            </a:extLst>
          </p:cNvPr>
          <p:cNvSpPr txBox="1"/>
          <p:nvPr/>
        </p:nvSpPr>
        <p:spPr>
          <a:xfrm>
            <a:off x="3284219" y="1939089"/>
            <a:ext cx="7921752" cy="1846659"/>
          </a:xfrm>
          <a:prstGeom prst="rect">
            <a:avLst/>
          </a:prstGeom>
          <a:noFill/>
        </p:spPr>
        <p:txBody>
          <a:bodyPr wrap="square" rtlCol="0">
            <a:spAutoFit/>
          </a:bodyPr>
          <a:lstStyle/>
          <a:p>
            <a:r>
              <a:rPr lang="en-US" sz="6600" dirty="0">
                <a:solidFill>
                  <a:schemeClr val="bg1"/>
                </a:solidFill>
                <a:latin typeface="Yummo Regular" panose="04020404020B02020C02" pitchFamily="82" charset="0"/>
              </a:rPr>
              <a:t>Demand Forecasting: </a:t>
            </a:r>
            <a:r>
              <a:rPr lang="en-US" sz="4400" dirty="0">
                <a:solidFill>
                  <a:schemeClr val="bg1"/>
                </a:solidFill>
                <a:latin typeface="Yummo Regular" panose="04020404020B02020C02" pitchFamily="82" charset="0"/>
              </a:rPr>
              <a:t>Electricity and Gas in Singapore</a:t>
            </a:r>
            <a:endParaRPr lang="en-SG" sz="6600" dirty="0">
              <a:solidFill>
                <a:schemeClr val="bg1"/>
              </a:solidFill>
              <a:latin typeface="Yummo Regular" panose="04020404020B02020C02" pitchFamily="82" charset="0"/>
            </a:endParaRPr>
          </a:p>
        </p:txBody>
      </p:sp>
      <p:sp>
        <p:nvSpPr>
          <p:cNvPr id="13" name="TextBox 12">
            <a:extLst>
              <a:ext uri="{FF2B5EF4-FFF2-40B4-BE49-F238E27FC236}">
                <a16:creationId xmlns:a16="http://schemas.microsoft.com/office/drawing/2014/main" id="{27532762-90CD-4B42-BADF-8B0697CCCBAE}"/>
              </a:ext>
            </a:extLst>
          </p:cNvPr>
          <p:cNvSpPr txBox="1"/>
          <p:nvPr/>
        </p:nvSpPr>
        <p:spPr>
          <a:xfrm>
            <a:off x="3351596" y="1431971"/>
            <a:ext cx="5012758" cy="461665"/>
          </a:xfrm>
          <a:prstGeom prst="rect">
            <a:avLst/>
          </a:prstGeom>
          <a:noFill/>
        </p:spPr>
        <p:txBody>
          <a:bodyPr wrap="square" rtlCol="0">
            <a:spAutoFit/>
          </a:bodyPr>
          <a:lstStyle/>
          <a:p>
            <a:r>
              <a:rPr lang="en-US" sz="2400" dirty="0">
                <a:solidFill>
                  <a:schemeClr val="bg1"/>
                </a:solidFill>
                <a:latin typeface="Arial Narrow" panose="020B0606020202030204" pitchFamily="34" charset="0"/>
              </a:rPr>
              <a:t>EB5104: Decision Making and Optimization</a:t>
            </a:r>
            <a:endParaRPr lang="en-SG" sz="2400" dirty="0">
              <a:solidFill>
                <a:schemeClr val="bg1"/>
              </a:solidFill>
              <a:latin typeface="Arial Narrow" panose="020B0606020202030204" pitchFamily="34" charset="0"/>
            </a:endParaRPr>
          </a:p>
        </p:txBody>
      </p:sp>
      <p:sp>
        <p:nvSpPr>
          <p:cNvPr id="10" name="Rectangle 9">
            <a:extLst>
              <a:ext uri="{FF2B5EF4-FFF2-40B4-BE49-F238E27FC236}">
                <a16:creationId xmlns:a16="http://schemas.microsoft.com/office/drawing/2014/main" id="{8B9B0224-8D55-44F6-A551-AFEBF5BC3F2B}"/>
              </a:ext>
            </a:extLst>
          </p:cNvPr>
          <p:cNvSpPr/>
          <p:nvPr/>
        </p:nvSpPr>
        <p:spPr>
          <a:xfrm>
            <a:off x="238784" y="5092384"/>
            <a:ext cx="2502608" cy="1292662"/>
          </a:xfrm>
          <a:prstGeom prst="rect">
            <a:avLst/>
          </a:prstGeom>
        </p:spPr>
        <p:txBody>
          <a:bodyPr wrap="none">
            <a:spAutoFit/>
          </a:bodyPr>
          <a:lstStyle/>
          <a:p>
            <a:r>
              <a:rPr lang="en-US" dirty="0">
                <a:solidFill>
                  <a:schemeClr val="bg1"/>
                </a:solidFill>
                <a:latin typeface="Arial Narrow" panose="020B0606020202030204" pitchFamily="34" charset="0"/>
              </a:rPr>
              <a:t>Submitted to:</a:t>
            </a:r>
            <a:endParaRPr lang="en-SG" dirty="0">
              <a:solidFill>
                <a:schemeClr val="bg1"/>
              </a:solidFill>
              <a:latin typeface="Arial Narrow" panose="020B0606020202030204" pitchFamily="34" charset="0"/>
            </a:endParaRPr>
          </a:p>
          <a:p>
            <a:r>
              <a:rPr lang="en-SG" b="1" dirty="0">
                <a:solidFill>
                  <a:schemeClr val="bg1"/>
                </a:solidFill>
                <a:latin typeface="Arial Narrow" panose="020B0606020202030204" pitchFamily="34" charset="0"/>
              </a:rPr>
              <a:t>Prof. Tang Loon Ching</a:t>
            </a:r>
          </a:p>
          <a:p>
            <a:r>
              <a:rPr lang="en-SG" sz="1400" dirty="0">
                <a:solidFill>
                  <a:schemeClr val="bg1"/>
                </a:solidFill>
                <a:latin typeface="Arial Narrow" panose="020B0606020202030204" pitchFamily="34" charset="0"/>
              </a:rPr>
              <a:t>Industrial and Systems Engineering</a:t>
            </a:r>
          </a:p>
          <a:p>
            <a:r>
              <a:rPr lang="en-SG" sz="1400" dirty="0">
                <a:solidFill>
                  <a:schemeClr val="bg1"/>
                </a:solidFill>
                <a:latin typeface="Arial Narrow" panose="020B0606020202030204" pitchFamily="34" charset="0"/>
              </a:rPr>
              <a:t>(Faculty of  Engineering)</a:t>
            </a:r>
          </a:p>
          <a:p>
            <a:r>
              <a:rPr lang="en-SG" sz="1400" dirty="0">
                <a:solidFill>
                  <a:schemeClr val="bg1"/>
                </a:solidFill>
                <a:latin typeface="Arial Narrow" panose="020B0606020202030204" pitchFamily="34" charset="0"/>
              </a:rPr>
              <a:t>National University of Singapore</a:t>
            </a:r>
          </a:p>
        </p:txBody>
      </p:sp>
      <p:pic>
        <p:nvPicPr>
          <p:cNvPr id="1030" name="Picture 6" descr="Image result for NUS white logo png">
            <a:extLst>
              <a:ext uri="{FF2B5EF4-FFF2-40B4-BE49-F238E27FC236}">
                <a16:creationId xmlns:a16="http://schemas.microsoft.com/office/drawing/2014/main" id="{797FFFD9-FEDD-4DF8-BA8A-EA1C9B1496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48" y="170370"/>
            <a:ext cx="2630544" cy="159524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9F13C599-7123-4EF5-A2F8-A0853903EF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16152" y="5682523"/>
            <a:ext cx="1837064" cy="836226"/>
          </a:xfrm>
          <a:prstGeom prst="rect">
            <a:avLst/>
          </a:prstGeom>
        </p:spPr>
      </p:pic>
      <p:sp>
        <p:nvSpPr>
          <p:cNvPr id="18" name="Rectangle 17">
            <a:extLst>
              <a:ext uri="{FF2B5EF4-FFF2-40B4-BE49-F238E27FC236}">
                <a16:creationId xmlns:a16="http://schemas.microsoft.com/office/drawing/2014/main" id="{63A5B5B9-2DE2-4BA3-9534-0637F25B9B51}"/>
              </a:ext>
            </a:extLst>
          </p:cNvPr>
          <p:cNvSpPr/>
          <p:nvPr/>
        </p:nvSpPr>
        <p:spPr>
          <a:xfrm>
            <a:off x="238784" y="2490276"/>
            <a:ext cx="1671355" cy="2123658"/>
          </a:xfrm>
          <a:prstGeom prst="rect">
            <a:avLst/>
          </a:prstGeom>
        </p:spPr>
        <p:txBody>
          <a:bodyPr wrap="none">
            <a:spAutoFit/>
          </a:bodyPr>
          <a:lstStyle/>
          <a:p>
            <a:r>
              <a:rPr lang="en-US" sz="2000" b="1" dirty="0">
                <a:solidFill>
                  <a:schemeClr val="bg1"/>
                </a:solidFill>
                <a:latin typeface="Arial Narrow" panose="020B0606020202030204" pitchFamily="34" charset="0"/>
              </a:rPr>
              <a:t>Group 14:</a:t>
            </a:r>
          </a:p>
          <a:p>
            <a:r>
              <a:rPr lang="en-US" sz="1600" dirty="0">
                <a:solidFill>
                  <a:schemeClr val="bg1"/>
                </a:solidFill>
                <a:latin typeface="Arial Narrow" panose="020B0606020202030204" pitchFamily="34" charset="0"/>
              </a:rPr>
              <a:t>Apurv Garg</a:t>
            </a:r>
          </a:p>
          <a:p>
            <a:r>
              <a:rPr lang="en-US" sz="1600" dirty="0">
                <a:solidFill>
                  <a:schemeClr val="bg1"/>
                </a:solidFill>
                <a:latin typeface="Arial Narrow" panose="020B0606020202030204" pitchFamily="34" charset="0"/>
              </a:rPr>
              <a:t>Daksh Gupta</a:t>
            </a:r>
          </a:p>
          <a:p>
            <a:r>
              <a:rPr lang="en-US" sz="1600" dirty="0">
                <a:solidFill>
                  <a:schemeClr val="bg1"/>
                </a:solidFill>
                <a:latin typeface="Arial Narrow" panose="020B0606020202030204" pitchFamily="34" charset="0"/>
              </a:rPr>
              <a:t>Dibyajyoti Panda</a:t>
            </a:r>
          </a:p>
          <a:p>
            <a:r>
              <a:rPr lang="en-US" sz="1600" dirty="0">
                <a:solidFill>
                  <a:schemeClr val="bg1"/>
                </a:solidFill>
                <a:latin typeface="Arial Narrow" panose="020B0606020202030204" pitchFamily="34" charset="0"/>
              </a:rPr>
              <a:t>Gopesh Dwivedi</a:t>
            </a:r>
          </a:p>
          <a:p>
            <a:r>
              <a:rPr lang="en-US" sz="1600" dirty="0">
                <a:solidFill>
                  <a:schemeClr val="bg1"/>
                </a:solidFill>
                <a:latin typeface="Arial Narrow" panose="020B0606020202030204" pitchFamily="34" charset="0"/>
              </a:rPr>
              <a:t>Indu Arya</a:t>
            </a:r>
          </a:p>
          <a:p>
            <a:r>
              <a:rPr lang="en-US" sz="1600" dirty="0">
                <a:solidFill>
                  <a:schemeClr val="bg1"/>
                </a:solidFill>
                <a:latin typeface="Arial Narrow" panose="020B0606020202030204" pitchFamily="34" charset="0"/>
              </a:rPr>
              <a:t>Meghna Vinay Amin</a:t>
            </a:r>
          </a:p>
          <a:p>
            <a:r>
              <a:rPr lang="en-US" sz="1600" dirty="0">
                <a:solidFill>
                  <a:schemeClr val="bg1"/>
                </a:solidFill>
                <a:latin typeface="Arial Narrow" panose="020B0606020202030204" pitchFamily="34" charset="0"/>
              </a:rPr>
              <a:t>Tran Duc</a:t>
            </a:r>
            <a:endParaRPr lang="en-SG" sz="1600" dirty="0">
              <a:solidFill>
                <a:schemeClr val="bg1"/>
              </a:solidFill>
              <a:latin typeface="Arial Narrow" panose="020B0606020202030204" pitchFamily="34" charset="0"/>
            </a:endParaRPr>
          </a:p>
        </p:txBody>
      </p:sp>
    </p:spTree>
    <p:extLst>
      <p:ext uri="{BB962C8B-B14F-4D97-AF65-F5344CB8AC3E}">
        <p14:creationId xmlns:p14="http://schemas.microsoft.com/office/powerpoint/2010/main" val="3644173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72F5BB8-46D7-4719-B834-5A2D8CE6C8A7}"/>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00428A04-FBF6-479D-8565-72AC6A6D13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8B2B118-95A2-404E-A4CE-8A16CD0E49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grpSp>
        <p:nvGrpSpPr>
          <p:cNvPr id="7" name="Group 6">
            <a:extLst>
              <a:ext uri="{FF2B5EF4-FFF2-40B4-BE49-F238E27FC236}">
                <a16:creationId xmlns:a16="http://schemas.microsoft.com/office/drawing/2014/main" id="{422A0D16-8288-47A9-ADF0-F163ECCBFB6E}"/>
              </a:ext>
            </a:extLst>
          </p:cNvPr>
          <p:cNvGrpSpPr/>
          <p:nvPr/>
        </p:nvGrpSpPr>
        <p:grpSpPr>
          <a:xfrm>
            <a:off x="-3801" y="1607245"/>
            <a:ext cx="2111733" cy="2768816"/>
            <a:chOff x="-3801" y="1607245"/>
            <a:chExt cx="2111733" cy="2768816"/>
          </a:xfrm>
        </p:grpSpPr>
        <p:sp>
          <p:nvSpPr>
            <p:cNvPr id="8" name="TextBox 7">
              <a:extLst>
                <a:ext uri="{FF2B5EF4-FFF2-40B4-BE49-F238E27FC236}">
                  <a16:creationId xmlns:a16="http://schemas.microsoft.com/office/drawing/2014/main" id="{A4C6EF24-E544-4939-88D1-7C2FF29A7E94}"/>
                </a:ext>
              </a:extLst>
            </p:cNvPr>
            <p:cNvSpPr txBox="1"/>
            <p:nvPr/>
          </p:nvSpPr>
          <p:spPr>
            <a:xfrm>
              <a:off x="0" y="160724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9" name="TextBox 8">
              <a:extLst>
                <a:ext uri="{FF2B5EF4-FFF2-40B4-BE49-F238E27FC236}">
                  <a16:creationId xmlns:a16="http://schemas.microsoft.com/office/drawing/2014/main" id="{8D54D238-A525-451D-A057-A07AADF4443B}"/>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0" name="TextBox 9">
              <a:extLst>
                <a:ext uri="{FF2B5EF4-FFF2-40B4-BE49-F238E27FC236}">
                  <a16:creationId xmlns:a16="http://schemas.microsoft.com/office/drawing/2014/main" id="{2455E0E9-9154-4220-A9C4-0DA8E2F3F48E}"/>
                </a:ext>
              </a:extLst>
            </p:cNvPr>
            <p:cNvSpPr txBox="1"/>
            <p:nvPr/>
          </p:nvSpPr>
          <p:spPr>
            <a:xfrm>
              <a:off x="0" y="2530575"/>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1" name="TextBox 10">
              <a:extLst>
                <a:ext uri="{FF2B5EF4-FFF2-40B4-BE49-F238E27FC236}">
                  <a16:creationId xmlns:a16="http://schemas.microsoft.com/office/drawing/2014/main" id="{D94F5C1D-171D-4BEA-8986-7F371EAF46FC}"/>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7F83A71D-292F-4A25-8F7C-C1DEBCA7F5D3}"/>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588D6153-04EB-4F09-880C-F5776817410F}"/>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4" name="Footer Placeholder 13">
            <a:extLst>
              <a:ext uri="{FF2B5EF4-FFF2-40B4-BE49-F238E27FC236}">
                <a16:creationId xmlns:a16="http://schemas.microsoft.com/office/drawing/2014/main" id="{451B8D15-B150-47D8-9A24-D859BE03E29E}"/>
              </a:ext>
            </a:extLst>
          </p:cNvPr>
          <p:cNvSpPr>
            <a:spLocks noGrp="1"/>
          </p:cNvSpPr>
          <p:nvPr>
            <p:ph type="ftr" sz="quarter" idx="11"/>
          </p:nvPr>
        </p:nvSpPr>
        <p:spPr/>
        <p:txBody>
          <a:bodyPr/>
          <a:lstStyle/>
          <a:p>
            <a:r>
              <a:rPr lang="en-SG"/>
              <a:t>© National University of Singapore</a:t>
            </a:r>
          </a:p>
        </p:txBody>
      </p:sp>
      <p:sp>
        <p:nvSpPr>
          <p:cNvPr id="15" name="Slide Number Placeholder 14">
            <a:extLst>
              <a:ext uri="{FF2B5EF4-FFF2-40B4-BE49-F238E27FC236}">
                <a16:creationId xmlns:a16="http://schemas.microsoft.com/office/drawing/2014/main" id="{B984462C-9FC3-4CD0-9BCF-5C25C125B857}"/>
              </a:ext>
            </a:extLst>
          </p:cNvPr>
          <p:cNvSpPr>
            <a:spLocks noGrp="1"/>
          </p:cNvSpPr>
          <p:nvPr>
            <p:ph type="sldNum" sz="quarter" idx="12"/>
          </p:nvPr>
        </p:nvSpPr>
        <p:spPr/>
        <p:txBody>
          <a:bodyPr/>
          <a:lstStyle/>
          <a:p>
            <a:fld id="{192AC6E2-C970-49CE-8098-A30011EE2F60}" type="slidenum">
              <a:rPr lang="en-SG" smtClean="0"/>
              <a:t>10</a:t>
            </a:fld>
            <a:endParaRPr lang="en-SG"/>
          </a:p>
        </p:txBody>
      </p:sp>
      <p:sp>
        <p:nvSpPr>
          <p:cNvPr id="16" name="TextBox 15">
            <a:extLst>
              <a:ext uri="{FF2B5EF4-FFF2-40B4-BE49-F238E27FC236}">
                <a16:creationId xmlns:a16="http://schemas.microsoft.com/office/drawing/2014/main" id="{AEBD4F44-250F-4DF2-8826-E46C97ABB180}"/>
              </a:ext>
            </a:extLst>
          </p:cNvPr>
          <p:cNvSpPr txBox="1"/>
          <p:nvPr/>
        </p:nvSpPr>
        <p:spPr>
          <a:xfrm>
            <a:off x="2561331" y="495263"/>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Forecasting: Techniques</a:t>
            </a:r>
            <a:endParaRPr lang="en-SG" sz="4000" dirty="0">
              <a:solidFill>
                <a:srgbClr val="002060"/>
              </a:solidFill>
              <a:latin typeface="Bahnschrift Condensed" panose="020B0502040204020203" pitchFamily="34" charset="0"/>
            </a:endParaRPr>
          </a:p>
        </p:txBody>
      </p:sp>
      <p:sp>
        <p:nvSpPr>
          <p:cNvPr id="17" name="TextBox 16">
            <a:extLst>
              <a:ext uri="{FF2B5EF4-FFF2-40B4-BE49-F238E27FC236}">
                <a16:creationId xmlns:a16="http://schemas.microsoft.com/office/drawing/2014/main" id="{FEDABB5D-5E91-48C7-BDDE-C74BEA52DE2A}"/>
              </a:ext>
            </a:extLst>
          </p:cNvPr>
          <p:cNvSpPr txBox="1"/>
          <p:nvPr/>
        </p:nvSpPr>
        <p:spPr>
          <a:xfrm>
            <a:off x="2561331" y="139302"/>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Electricity</a:t>
            </a:r>
            <a:endParaRPr lang="en-SG" sz="2800" b="1" dirty="0">
              <a:solidFill>
                <a:srgbClr val="0070C0"/>
              </a:solidFill>
              <a:latin typeface="Bahnschrift Condensed" panose="020B0502040204020203" pitchFamily="34" charset="0"/>
            </a:endParaRPr>
          </a:p>
        </p:txBody>
      </p:sp>
      <p:graphicFrame>
        <p:nvGraphicFramePr>
          <p:cNvPr id="18" name="Chart 17">
            <a:extLst>
              <a:ext uri="{FF2B5EF4-FFF2-40B4-BE49-F238E27FC236}">
                <a16:creationId xmlns:a16="http://schemas.microsoft.com/office/drawing/2014/main" id="{00000000-0008-0000-0200-000007000000}"/>
              </a:ext>
            </a:extLst>
          </p:cNvPr>
          <p:cNvGraphicFramePr>
            <a:graphicFrameLocks/>
          </p:cNvGraphicFramePr>
          <p:nvPr>
            <p:extLst>
              <p:ext uri="{D42A27DB-BD31-4B8C-83A1-F6EECF244321}">
                <p14:modId xmlns:p14="http://schemas.microsoft.com/office/powerpoint/2010/main" val="3075816823"/>
              </p:ext>
            </p:extLst>
          </p:nvPr>
        </p:nvGraphicFramePr>
        <p:xfrm>
          <a:off x="2111356" y="1203149"/>
          <a:ext cx="5143742" cy="283535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9" name="Chart 18">
            <a:extLst>
              <a:ext uri="{FF2B5EF4-FFF2-40B4-BE49-F238E27FC236}">
                <a16:creationId xmlns:a16="http://schemas.microsoft.com/office/drawing/2014/main" id="{00000000-0008-0000-0300-000002000000}"/>
              </a:ext>
            </a:extLst>
          </p:cNvPr>
          <p:cNvGraphicFramePr>
            <a:graphicFrameLocks/>
          </p:cNvGraphicFramePr>
          <p:nvPr>
            <p:extLst>
              <p:ext uri="{D42A27DB-BD31-4B8C-83A1-F6EECF244321}">
                <p14:modId xmlns:p14="http://schemas.microsoft.com/office/powerpoint/2010/main" val="2583319608"/>
              </p:ext>
            </p:extLst>
          </p:nvPr>
        </p:nvGraphicFramePr>
        <p:xfrm>
          <a:off x="7232237" y="1097678"/>
          <a:ext cx="4933101" cy="307063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 name="Table 1">
            <a:extLst>
              <a:ext uri="{FF2B5EF4-FFF2-40B4-BE49-F238E27FC236}">
                <a16:creationId xmlns:a16="http://schemas.microsoft.com/office/drawing/2014/main" id="{7D01731C-D71E-4654-A851-0B621FB68573}"/>
              </a:ext>
            </a:extLst>
          </p:cNvPr>
          <p:cNvGraphicFramePr>
            <a:graphicFrameLocks noGrp="1"/>
          </p:cNvGraphicFramePr>
          <p:nvPr>
            <p:extLst>
              <p:ext uri="{D42A27DB-BD31-4B8C-83A1-F6EECF244321}">
                <p14:modId xmlns:p14="http://schemas.microsoft.com/office/powerpoint/2010/main" val="331071265"/>
              </p:ext>
            </p:extLst>
          </p:nvPr>
        </p:nvGraphicFramePr>
        <p:xfrm>
          <a:off x="2418725" y="3654814"/>
          <a:ext cx="4836372" cy="2795270"/>
        </p:xfrm>
        <a:graphic>
          <a:graphicData uri="http://schemas.openxmlformats.org/drawingml/2006/table">
            <a:tbl>
              <a:tblPr/>
              <a:tblGrid>
                <a:gridCol w="492448">
                  <a:extLst>
                    <a:ext uri="{9D8B030D-6E8A-4147-A177-3AD203B41FA5}">
                      <a16:colId xmlns:a16="http://schemas.microsoft.com/office/drawing/2014/main" val="3525834014"/>
                    </a:ext>
                  </a:extLst>
                </a:gridCol>
                <a:gridCol w="354323">
                  <a:extLst>
                    <a:ext uri="{9D8B030D-6E8A-4147-A177-3AD203B41FA5}">
                      <a16:colId xmlns:a16="http://schemas.microsoft.com/office/drawing/2014/main" val="3079663547"/>
                    </a:ext>
                  </a:extLst>
                </a:gridCol>
                <a:gridCol w="768701">
                  <a:extLst>
                    <a:ext uri="{9D8B030D-6E8A-4147-A177-3AD203B41FA5}">
                      <a16:colId xmlns:a16="http://schemas.microsoft.com/office/drawing/2014/main" val="491202520"/>
                    </a:ext>
                  </a:extLst>
                </a:gridCol>
                <a:gridCol w="714652">
                  <a:extLst>
                    <a:ext uri="{9D8B030D-6E8A-4147-A177-3AD203B41FA5}">
                      <a16:colId xmlns:a16="http://schemas.microsoft.com/office/drawing/2014/main" val="3072806712"/>
                    </a:ext>
                  </a:extLst>
                </a:gridCol>
                <a:gridCol w="684624">
                  <a:extLst>
                    <a:ext uri="{9D8B030D-6E8A-4147-A177-3AD203B41FA5}">
                      <a16:colId xmlns:a16="http://schemas.microsoft.com/office/drawing/2014/main" val="1372010449"/>
                    </a:ext>
                  </a:extLst>
                </a:gridCol>
                <a:gridCol w="672613">
                  <a:extLst>
                    <a:ext uri="{9D8B030D-6E8A-4147-A177-3AD203B41FA5}">
                      <a16:colId xmlns:a16="http://schemas.microsoft.com/office/drawing/2014/main" val="2006372317"/>
                    </a:ext>
                  </a:extLst>
                </a:gridCol>
                <a:gridCol w="510465">
                  <a:extLst>
                    <a:ext uri="{9D8B030D-6E8A-4147-A177-3AD203B41FA5}">
                      <a16:colId xmlns:a16="http://schemas.microsoft.com/office/drawing/2014/main" val="2640228694"/>
                    </a:ext>
                  </a:extLst>
                </a:gridCol>
                <a:gridCol w="638546">
                  <a:extLst>
                    <a:ext uri="{9D8B030D-6E8A-4147-A177-3AD203B41FA5}">
                      <a16:colId xmlns:a16="http://schemas.microsoft.com/office/drawing/2014/main" val="2396016249"/>
                    </a:ext>
                  </a:extLst>
                </a:gridCol>
              </a:tblGrid>
              <a:tr h="198120">
                <a:tc gridSpan="2">
                  <a:txBody>
                    <a:bodyPr/>
                    <a:lstStyle/>
                    <a:p>
                      <a:pPr algn="l" fontAlgn="b"/>
                      <a:r>
                        <a:rPr lang="en-SG" sz="1050" b="0" i="0" u="none" strike="noStrike" dirty="0">
                          <a:solidFill>
                            <a:srgbClr val="000000"/>
                          </a:solidFill>
                          <a:effectLst/>
                          <a:latin typeface="Bahnschrift Condensed" panose="020B0502040204020203" pitchFamily="34" charset="0"/>
                        </a:rPr>
                        <a:t>Model parameters:</a:t>
                      </a:r>
                    </a:p>
                  </a:txBody>
                  <a:tcPr marL="0" marR="0" marT="0" marB="0" anchor="b">
                    <a:lnL>
                      <a:noFill/>
                    </a:lnL>
                    <a:lnR>
                      <a:noFill/>
                    </a:lnR>
                    <a:lnT>
                      <a:noFill/>
                    </a:lnT>
                    <a:lnB>
                      <a:noFill/>
                    </a:lnB>
                    <a:lnTlToBr w="12700" cmpd="sng">
                      <a:noFill/>
                      <a:prstDash val="solid"/>
                    </a:lnTlToBr>
                    <a:lnBlToTr w="12700" cmpd="sng">
                      <a:noFill/>
                      <a:prstDash val="solid"/>
                    </a:lnBlToTr>
                  </a:tcPr>
                </a:tc>
                <a:tc hMerge="1">
                  <a:txBody>
                    <a:bodyPr/>
                    <a:lstStyle/>
                    <a:p>
                      <a:endParaRPr lang="en-SG"/>
                    </a:p>
                  </a:txBody>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401517275"/>
                  </a:ext>
                </a:extLst>
              </a:tr>
              <a:tr h="198120">
                <a:tc>
                  <a:txBody>
                    <a:bodyPr/>
                    <a:lstStyle/>
                    <a:p>
                      <a:pPr algn="ctr" fontAlgn="b"/>
                      <a:r>
                        <a:rPr lang="en-SG" sz="1050" b="0" i="0" u="none" strike="noStrike">
                          <a:solidFill>
                            <a:srgbClr val="000000"/>
                          </a:solidFill>
                          <a:effectLst/>
                          <a:latin typeface="Bahnschrift Condensed" panose="020B0502040204020203" pitchFamily="34" charset="0"/>
                        </a:rPr>
                        <a:t>Parameter</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dirty="0">
                          <a:solidFill>
                            <a:srgbClr val="000000"/>
                          </a:solidFill>
                          <a:effectLst/>
                          <a:latin typeface="Bahnschrift Condensed" panose="020B0502040204020203" pitchFamily="34" charset="0"/>
                        </a:rPr>
                        <a:t>Value</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Hessian standard error</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dirty="0">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793716911"/>
                  </a:ext>
                </a:extLst>
              </a:tr>
              <a:tr h="205105">
                <a:tc>
                  <a:txBody>
                    <a:bodyPr/>
                    <a:lstStyle/>
                    <a:p>
                      <a:pPr algn="l" fontAlgn="b"/>
                      <a:r>
                        <a:rPr lang="en-SG" sz="1050" b="0" i="0" u="none" strike="noStrike">
                          <a:solidFill>
                            <a:srgbClr val="000000"/>
                          </a:solidFill>
                          <a:effectLst/>
                          <a:latin typeface="Bahnschrift Condensed" panose="020B0502040204020203" pitchFamily="34" charset="0"/>
                        </a:rPr>
                        <a:t>Constant</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dirty="0">
                          <a:solidFill>
                            <a:srgbClr val="000000"/>
                          </a:solidFill>
                          <a:effectLst/>
                          <a:latin typeface="Bahnschrift Condensed" panose="020B0502040204020203" pitchFamily="34" charset="0"/>
                        </a:rPr>
                        <a:t>-0.013</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dirty="0">
                          <a:solidFill>
                            <a:srgbClr val="000000"/>
                          </a:solidFill>
                          <a:effectLst/>
                          <a:latin typeface="Bahnschrift Condensed" panose="020B0502040204020203" pitchFamily="34" charset="0"/>
                        </a:rPr>
                        <a:t>0.161</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-0.327</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0.302</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835993740"/>
                  </a:ext>
                </a:extLst>
              </a:tr>
              <a:tr h="198120">
                <a:tc>
                  <a:txBody>
                    <a:bodyPr/>
                    <a:lstStyle/>
                    <a:p>
                      <a:pPr algn="ctr" fontAlgn="b"/>
                      <a:r>
                        <a:rPr lang="en-SG" sz="1050" b="0" i="0" u="none" strike="noStrike">
                          <a:solidFill>
                            <a:srgbClr val="000000"/>
                          </a:solidFill>
                          <a:effectLst/>
                          <a:latin typeface="Bahnschrift Condensed" panose="020B0502040204020203" pitchFamily="34" charset="0"/>
                        </a:rPr>
                        <a:t>Parameter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Value</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dirty="0">
                          <a:solidFill>
                            <a:srgbClr val="000000"/>
                          </a:solidFill>
                          <a:effectLst/>
                          <a:latin typeface="Bahnschrift Condensed" panose="020B0502040204020203" pitchFamily="34" charset="0"/>
                        </a:rPr>
                        <a:t>Hessian standard error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Asympt. standard error</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dirty="0">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62103474"/>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AR(1)</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0.315</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0.077</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0.165</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0.465</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0.118</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0.084</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0.546</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614235150"/>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AR(2)</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0.296</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0.081</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0.137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0.454</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0.091</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0.117</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0.475</a:t>
                      </a:r>
                    </a:p>
                  </a:txBody>
                  <a:tcPr marL="0" marR="0" marT="0" marB="0" anchor="b">
                    <a:lnL>
                      <a:noFill/>
                    </a:lnL>
                    <a:lnR>
                      <a:noFill/>
                    </a:lnR>
                    <a:lnT>
                      <a:noFill/>
                    </a:lnT>
                    <a:lnB>
                      <a:noFill/>
                    </a:lnB>
                  </a:tcPr>
                </a:tc>
                <a:extLst>
                  <a:ext uri="{0D108BD9-81ED-4DB2-BD59-A6C34878D82A}">
                    <a16:rowId xmlns:a16="http://schemas.microsoft.com/office/drawing/2014/main" val="1955624521"/>
                  </a:ext>
                </a:extLst>
              </a:tr>
              <a:tr h="198120">
                <a:tc>
                  <a:txBody>
                    <a:bodyPr/>
                    <a:lstStyle/>
                    <a:p>
                      <a:pPr algn="l" fontAlgn="b"/>
                      <a:r>
                        <a:rPr lang="en-SG" sz="1050" b="0" i="0" u="none" strike="noStrike" dirty="0">
                          <a:solidFill>
                            <a:srgbClr val="000000"/>
                          </a:solidFill>
                          <a:effectLst/>
                          <a:latin typeface="Bahnschrift Condensed" panose="020B0502040204020203" pitchFamily="34" charset="0"/>
                        </a:rPr>
                        <a:t>AR(3)</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0.107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0.078</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-0.045</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0.259</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0.093</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-0.075</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0.289</a:t>
                      </a:r>
                    </a:p>
                  </a:txBody>
                  <a:tcPr marL="0" marR="0" marT="0" marB="0" anchor="b">
                    <a:lnL>
                      <a:noFill/>
                    </a:lnL>
                    <a:lnR>
                      <a:noFill/>
                    </a:lnR>
                    <a:lnT>
                      <a:noFill/>
                    </a:lnT>
                    <a:lnB>
                      <a:noFill/>
                    </a:lnB>
                  </a:tcPr>
                </a:tc>
                <a:extLst>
                  <a:ext uri="{0D108BD9-81ED-4DB2-BD59-A6C34878D82A}">
                    <a16:rowId xmlns:a16="http://schemas.microsoft.com/office/drawing/2014/main" val="843615146"/>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SAR(1)</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0.096</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0.123</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-0.146</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0.338</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0.093</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-0.086</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0.278</a:t>
                      </a:r>
                    </a:p>
                  </a:txBody>
                  <a:tcPr marL="0" marR="0" marT="0" marB="0" anchor="b">
                    <a:lnL>
                      <a:noFill/>
                    </a:lnL>
                    <a:lnR>
                      <a:noFill/>
                    </a:lnR>
                    <a:lnT>
                      <a:noFill/>
                    </a:lnT>
                    <a:lnB>
                      <a:noFill/>
                    </a:lnB>
                  </a:tcPr>
                </a:tc>
                <a:extLst>
                  <a:ext uri="{0D108BD9-81ED-4DB2-BD59-A6C34878D82A}">
                    <a16:rowId xmlns:a16="http://schemas.microsoft.com/office/drawing/2014/main" val="2350880419"/>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SAR(2)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0.039</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0.108</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-0.172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0.251</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0.115</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-0.187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0.266</a:t>
                      </a:r>
                    </a:p>
                  </a:txBody>
                  <a:tcPr marL="0" marR="0" marT="0" marB="0" anchor="b">
                    <a:lnL>
                      <a:noFill/>
                    </a:lnL>
                    <a:lnR>
                      <a:noFill/>
                    </a:lnR>
                    <a:lnT>
                      <a:noFill/>
                    </a:lnT>
                    <a:lnB>
                      <a:noFill/>
                    </a:lnB>
                  </a:tcPr>
                </a:tc>
                <a:extLst>
                  <a:ext uri="{0D108BD9-81ED-4DB2-BD59-A6C34878D82A}">
                    <a16:rowId xmlns:a16="http://schemas.microsoft.com/office/drawing/2014/main" val="2856524157"/>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SAR(3)</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-0.010</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0.103</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-0.212</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0.191</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0.107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-0.219</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0.198</a:t>
                      </a:r>
                    </a:p>
                  </a:txBody>
                  <a:tcPr marL="0" marR="0" marT="0" marB="0" anchor="b">
                    <a:lnL>
                      <a:noFill/>
                    </a:lnL>
                    <a:lnR>
                      <a:noFill/>
                    </a:lnR>
                    <a:lnT>
                      <a:noFill/>
                    </a:lnT>
                    <a:lnB>
                      <a:noFill/>
                    </a:lnB>
                  </a:tcPr>
                </a:tc>
                <a:extLst>
                  <a:ext uri="{0D108BD9-81ED-4DB2-BD59-A6C34878D82A}">
                    <a16:rowId xmlns:a16="http://schemas.microsoft.com/office/drawing/2014/main" val="4025952356"/>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MA(1)</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-1.000</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0.030</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-1.059</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-0.941</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0.070</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-1.137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-0.863</a:t>
                      </a:r>
                    </a:p>
                  </a:txBody>
                  <a:tcPr marL="0" marR="0" marT="0" marB="0" anchor="b">
                    <a:lnL>
                      <a:noFill/>
                    </a:lnL>
                    <a:lnR>
                      <a:noFill/>
                    </a:lnR>
                    <a:lnT>
                      <a:noFill/>
                    </a:lnT>
                    <a:lnB>
                      <a:noFill/>
                    </a:lnB>
                  </a:tcPr>
                </a:tc>
                <a:extLst>
                  <a:ext uri="{0D108BD9-81ED-4DB2-BD59-A6C34878D82A}">
                    <a16:rowId xmlns:a16="http://schemas.microsoft.com/office/drawing/2014/main" val="2765546649"/>
                  </a:ext>
                </a:extLst>
              </a:tr>
              <a:tr h="205105">
                <a:tc>
                  <a:txBody>
                    <a:bodyPr/>
                    <a:lstStyle/>
                    <a:p>
                      <a:pPr algn="l" fontAlgn="b"/>
                      <a:r>
                        <a:rPr lang="en-SG" sz="1050" b="0" i="0" u="none" strike="noStrike">
                          <a:solidFill>
                            <a:srgbClr val="000000"/>
                          </a:solidFill>
                          <a:effectLst/>
                          <a:latin typeface="Bahnschrift Condensed" panose="020B0502040204020203" pitchFamily="34" charset="0"/>
                        </a:rPr>
                        <a:t>SMA(1)</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-0.824</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0.132</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-1.083</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-0.565</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0.097</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dirty="0">
                          <a:solidFill>
                            <a:srgbClr val="000000"/>
                          </a:solidFill>
                          <a:effectLst/>
                          <a:latin typeface="Bahnschrift Condensed" panose="020B0502040204020203" pitchFamily="34" charset="0"/>
                        </a:rPr>
                        <a:t>-1.015</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dirty="0">
                          <a:solidFill>
                            <a:srgbClr val="000000"/>
                          </a:solidFill>
                          <a:effectLst/>
                          <a:latin typeface="Bahnschrift Condensed" panose="020B0502040204020203" pitchFamily="34" charset="0"/>
                        </a:rPr>
                        <a:t>-0.633</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59052784"/>
                  </a:ext>
                </a:extLst>
              </a:tr>
            </a:tbl>
          </a:graphicData>
        </a:graphic>
      </p:graphicFrame>
      <p:graphicFrame>
        <p:nvGraphicFramePr>
          <p:cNvPr id="3" name="Table 2">
            <a:extLst>
              <a:ext uri="{FF2B5EF4-FFF2-40B4-BE49-F238E27FC236}">
                <a16:creationId xmlns:a16="http://schemas.microsoft.com/office/drawing/2014/main" id="{4A3BAF7A-0961-4356-AAA1-74538A92F5C5}"/>
              </a:ext>
            </a:extLst>
          </p:cNvPr>
          <p:cNvGraphicFramePr>
            <a:graphicFrameLocks noGrp="1"/>
          </p:cNvGraphicFramePr>
          <p:nvPr>
            <p:extLst>
              <p:ext uri="{D42A27DB-BD31-4B8C-83A1-F6EECF244321}">
                <p14:modId xmlns:p14="http://schemas.microsoft.com/office/powerpoint/2010/main" val="3664051656"/>
              </p:ext>
            </p:extLst>
          </p:nvPr>
        </p:nvGraphicFramePr>
        <p:xfrm>
          <a:off x="7753975" y="4249022"/>
          <a:ext cx="2019300" cy="1955800"/>
        </p:xfrm>
        <a:graphic>
          <a:graphicData uri="http://schemas.openxmlformats.org/drawingml/2006/table">
            <a:tbl>
              <a:tblPr/>
              <a:tblGrid>
                <a:gridCol w="812800">
                  <a:extLst>
                    <a:ext uri="{9D8B030D-6E8A-4147-A177-3AD203B41FA5}">
                      <a16:colId xmlns:a16="http://schemas.microsoft.com/office/drawing/2014/main" val="1031932748"/>
                    </a:ext>
                  </a:extLst>
                </a:gridCol>
                <a:gridCol w="1206500">
                  <a:extLst>
                    <a:ext uri="{9D8B030D-6E8A-4147-A177-3AD203B41FA5}">
                      <a16:colId xmlns:a16="http://schemas.microsoft.com/office/drawing/2014/main" val="1382560565"/>
                    </a:ext>
                  </a:extLst>
                </a:gridCol>
              </a:tblGrid>
              <a:tr h="177800">
                <a:tc>
                  <a:txBody>
                    <a:bodyPr/>
                    <a:lstStyle/>
                    <a:p>
                      <a:pPr algn="l" fontAlgn="b"/>
                      <a:r>
                        <a:rPr lang="en-SG" sz="1100" b="0" i="0" u="none" strike="noStrike" dirty="0">
                          <a:solidFill>
                            <a:srgbClr val="000000"/>
                          </a:solidFill>
                          <a:effectLst/>
                          <a:latin typeface="Bahnschrift Condensed" panose="020B0502040204020203" pitchFamily="34" charset="0"/>
                        </a:rPr>
                        <a:t>Intercept</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a:solidFill>
                            <a:srgbClr val="000000"/>
                          </a:solidFill>
                          <a:effectLst/>
                          <a:latin typeface="Bahnschrift Condensed" panose="020B0502040204020203" pitchFamily="34" charset="0"/>
                        </a:rPr>
                        <a:t>1101.057386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5284259"/>
                  </a:ext>
                </a:extLst>
              </a:tr>
              <a:tr h="177800">
                <a:tc>
                  <a:txBody>
                    <a:bodyPr/>
                    <a:lstStyle/>
                    <a:p>
                      <a:pPr algn="l" fontAlgn="b"/>
                      <a:r>
                        <a:rPr lang="en-SG" sz="1100" b="0" i="0" u="none" strike="noStrike" dirty="0">
                          <a:solidFill>
                            <a:srgbClr val="000000"/>
                          </a:solidFill>
                          <a:effectLst/>
                          <a:latin typeface="Bahnschrift Condensed" panose="020B0502040204020203" pitchFamily="34" charset="0"/>
                        </a:rPr>
                        <a:t>Slope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a:solidFill>
                            <a:srgbClr val="000000"/>
                          </a:solidFill>
                          <a:effectLst/>
                          <a:latin typeface="Bahnschrift Condensed" panose="020B0502040204020203" pitchFamily="34" charset="0"/>
                        </a:rPr>
                        <a:t>2.787967315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78264661"/>
                  </a:ext>
                </a:extLst>
              </a:tr>
              <a:tr h="177800">
                <a:tc>
                  <a:txBody>
                    <a:bodyPr/>
                    <a:lstStyle/>
                    <a:p>
                      <a:pPr algn="l" fontAlgn="b"/>
                      <a:endParaRPr lang="en-SG" sz="1100" b="0" i="0" u="none" strike="noStrike" dirty="0">
                        <a:solidFill>
                          <a:srgbClr val="000000"/>
                        </a:solidFill>
                        <a:effectLst/>
                        <a:latin typeface="Bahnschrift Condensed" panose="020B0502040204020203" pitchFamily="34" charset="0"/>
                      </a:endParaRP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SG" sz="1100" b="0" i="0" u="none" strike="noStrike">
                        <a:solidFill>
                          <a:srgbClr val="000000"/>
                        </a:solidFill>
                        <a:effectLst/>
                        <a:latin typeface="Bahnschrift Condensed" panose="020B0502040204020203" pitchFamily="34" charset="0"/>
                      </a:endParaRP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566754073"/>
                  </a:ext>
                </a:extLst>
              </a:tr>
              <a:tr h="177800">
                <a:tc>
                  <a:txBody>
                    <a:bodyPr/>
                    <a:lstStyle/>
                    <a:p>
                      <a:pPr algn="l" fontAlgn="b"/>
                      <a:endParaRPr lang="en-SG" sz="1100" b="0" i="0" u="none" strike="noStrike" dirty="0">
                        <a:solidFill>
                          <a:srgbClr val="000000"/>
                        </a:solidFill>
                        <a:effectLst/>
                        <a:latin typeface="Bahnschrift Condensed" panose="020B0502040204020203" pitchFamily="34" charset="0"/>
                      </a:endParaRPr>
                    </a:p>
                  </a:txBody>
                  <a:tcPr marL="0" marR="0" marT="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SG" sz="1100" b="0" i="0" u="none" strike="noStrike" dirty="0">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369680789"/>
                  </a:ext>
                </a:extLst>
              </a:tr>
              <a:tr h="177800">
                <a:tc>
                  <a:txBody>
                    <a:bodyPr/>
                    <a:lstStyle/>
                    <a:p>
                      <a:pPr algn="l" fontAlgn="b"/>
                      <a:r>
                        <a:rPr lang="en-SG" sz="1100" b="0" i="0" u="none" strike="noStrike" dirty="0">
                          <a:solidFill>
                            <a:srgbClr val="000000"/>
                          </a:solidFill>
                          <a:effectLst/>
                          <a:latin typeface="Bahnschrift Condensed" panose="020B0502040204020203" pitchFamily="34" charset="0"/>
                        </a:rPr>
                        <a:t>Month</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SG" sz="1100" b="0" i="0" u="none" strike="noStrike" dirty="0">
                          <a:solidFill>
                            <a:srgbClr val="000000"/>
                          </a:solidFill>
                          <a:effectLst/>
                          <a:latin typeface="Bahnschrift Condensed" panose="020B0502040204020203" pitchFamily="34" charset="0"/>
                        </a:rPr>
                        <a:t>Seasonality Index</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878594139"/>
                  </a:ext>
                </a:extLst>
              </a:tr>
              <a:tr h="177800">
                <a:tc>
                  <a:txBody>
                    <a:bodyPr/>
                    <a:lstStyle/>
                    <a:p>
                      <a:pPr algn="l" fontAlgn="b"/>
                      <a:r>
                        <a:rPr lang="en-SG" sz="1100" b="0" i="0" u="none" strike="noStrike" dirty="0">
                          <a:solidFill>
                            <a:srgbClr val="000000"/>
                          </a:solidFill>
                          <a:effectLst/>
                          <a:latin typeface="Bahnschrift Condensed" panose="020B0502040204020203" pitchFamily="34" charset="0"/>
                        </a:rPr>
                        <a:t>January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0.96</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699399147"/>
                  </a:ext>
                </a:extLst>
              </a:tr>
              <a:tr h="177800">
                <a:tc>
                  <a:txBody>
                    <a:bodyPr/>
                    <a:lstStyle/>
                    <a:p>
                      <a:pPr algn="l" fontAlgn="b"/>
                      <a:r>
                        <a:rPr lang="en-SG" sz="1100" b="0" i="0" u="none" strike="noStrike">
                          <a:solidFill>
                            <a:srgbClr val="000000"/>
                          </a:solidFill>
                          <a:effectLst/>
                          <a:latin typeface="Bahnschrift Condensed" panose="020B0502040204020203" pitchFamily="34" charset="0"/>
                        </a:rPr>
                        <a:t>February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0.95</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911278326"/>
                  </a:ext>
                </a:extLst>
              </a:tr>
              <a:tr h="177800">
                <a:tc>
                  <a:txBody>
                    <a:bodyPr/>
                    <a:lstStyle/>
                    <a:p>
                      <a:pPr algn="l" fontAlgn="b"/>
                      <a:r>
                        <a:rPr lang="en-SG" sz="1100" b="0" i="0" u="none" strike="noStrike">
                          <a:solidFill>
                            <a:srgbClr val="000000"/>
                          </a:solidFill>
                          <a:effectLst/>
                          <a:latin typeface="Bahnschrift Condensed" panose="020B0502040204020203" pitchFamily="34" charset="0"/>
                        </a:rPr>
                        <a:t>March</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0.95</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286273502"/>
                  </a:ext>
                </a:extLst>
              </a:tr>
              <a:tr h="177800">
                <a:tc>
                  <a:txBody>
                    <a:bodyPr/>
                    <a:lstStyle/>
                    <a:p>
                      <a:pPr algn="l" fontAlgn="b"/>
                      <a:r>
                        <a:rPr lang="en-SG" sz="1100" b="0" i="0" u="none" strike="noStrike">
                          <a:solidFill>
                            <a:srgbClr val="000000"/>
                          </a:solidFill>
                          <a:effectLst/>
                          <a:latin typeface="Bahnschrift Condensed" panose="020B0502040204020203" pitchFamily="34" charset="0"/>
                        </a:rPr>
                        <a:t>April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0.99</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4009785100"/>
                  </a:ext>
                </a:extLst>
              </a:tr>
              <a:tr h="177800">
                <a:tc>
                  <a:txBody>
                    <a:bodyPr/>
                    <a:lstStyle/>
                    <a:p>
                      <a:pPr algn="l" fontAlgn="b"/>
                      <a:r>
                        <a:rPr lang="en-SG" sz="1100" b="0" i="0" u="none" strike="noStrike">
                          <a:solidFill>
                            <a:srgbClr val="000000"/>
                          </a:solidFill>
                          <a:effectLst/>
                          <a:latin typeface="Bahnschrift Condensed" panose="020B0502040204020203" pitchFamily="34" charset="0"/>
                        </a:rPr>
                        <a:t>May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1.00</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3286261340"/>
                  </a:ext>
                </a:extLst>
              </a:tr>
              <a:tr h="177800">
                <a:tc>
                  <a:txBody>
                    <a:bodyPr/>
                    <a:lstStyle/>
                    <a:p>
                      <a:pPr algn="l" fontAlgn="b"/>
                      <a:r>
                        <a:rPr lang="en-SG" sz="1100" b="0" i="0" u="none" strike="noStrike">
                          <a:solidFill>
                            <a:srgbClr val="000000"/>
                          </a:solidFill>
                          <a:effectLst/>
                          <a:latin typeface="Bahnschrift Condensed" panose="020B0502040204020203" pitchFamily="34" charset="0"/>
                        </a:rPr>
                        <a:t>June</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1.02</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770555401"/>
                  </a:ext>
                </a:extLst>
              </a:tr>
            </a:tbl>
          </a:graphicData>
        </a:graphic>
      </p:graphicFrame>
      <p:graphicFrame>
        <p:nvGraphicFramePr>
          <p:cNvPr id="22" name="Table 21">
            <a:extLst>
              <a:ext uri="{FF2B5EF4-FFF2-40B4-BE49-F238E27FC236}">
                <a16:creationId xmlns:a16="http://schemas.microsoft.com/office/drawing/2014/main" id="{D333AD20-02CB-42B1-B210-C2A4C41DE9B3}"/>
              </a:ext>
            </a:extLst>
          </p:cNvPr>
          <p:cNvGraphicFramePr>
            <a:graphicFrameLocks noGrp="1"/>
          </p:cNvGraphicFramePr>
          <p:nvPr>
            <p:extLst>
              <p:ext uri="{D42A27DB-BD31-4B8C-83A1-F6EECF244321}">
                <p14:modId xmlns:p14="http://schemas.microsoft.com/office/powerpoint/2010/main" val="1588630373"/>
              </p:ext>
            </p:extLst>
          </p:nvPr>
        </p:nvGraphicFramePr>
        <p:xfrm>
          <a:off x="9883140" y="5003764"/>
          <a:ext cx="2019300" cy="1244600"/>
        </p:xfrm>
        <a:graphic>
          <a:graphicData uri="http://schemas.openxmlformats.org/drawingml/2006/table">
            <a:tbl>
              <a:tblPr/>
              <a:tblGrid>
                <a:gridCol w="812800">
                  <a:extLst>
                    <a:ext uri="{9D8B030D-6E8A-4147-A177-3AD203B41FA5}">
                      <a16:colId xmlns:a16="http://schemas.microsoft.com/office/drawing/2014/main" val="3194748511"/>
                    </a:ext>
                  </a:extLst>
                </a:gridCol>
                <a:gridCol w="1206500">
                  <a:extLst>
                    <a:ext uri="{9D8B030D-6E8A-4147-A177-3AD203B41FA5}">
                      <a16:colId xmlns:a16="http://schemas.microsoft.com/office/drawing/2014/main" val="4002935013"/>
                    </a:ext>
                  </a:extLst>
                </a:gridCol>
              </a:tblGrid>
              <a:tr h="177800">
                <a:tc>
                  <a:txBody>
                    <a:bodyPr/>
                    <a:lstStyle/>
                    <a:p>
                      <a:pPr algn="l" fontAlgn="b"/>
                      <a:r>
                        <a:rPr lang="en-SG" sz="1100" b="0" i="0" u="none" strike="noStrike" dirty="0">
                          <a:solidFill>
                            <a:srgbClr val="000000"/>
                          </a:solidFill>
                          <a:effectLst/>
                          <a:latin typeface="Bahnschrift Condensed" panose="020B0502040204020203" pitchFamily="34" charset="0"/>
                        </a:rPr>
                        <a:t>Month</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SG" sz="1100" b="0" i="0" u="none" strike="noStrike" dirty="0">
                          <a:solidFill>
                            <a:srgbClr val="000000"/>
                          </a:solidFill>
                          <a:effectLst/>
                          <a:latin typeface="Bahnschrift Condensed" panose="020B0502040204020203" pitchFamily="34" charset="0"/>
                        </a:rPr>
                        <a:t>Seasonality Index</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3231796171"/>
                  </a:ext>
                </a:extLst>
              </a:tr>
              <a:tr h="177800">
                <a:tc>
                  <a:txBody>
                    <a:bodyPr/>
                    <a:lstStyle/>
                    <a:p>
                      <a:pPr algn="l" fontAlgn="b"/>
                      <a:r>
                        <a:rPr lang="en-SG" sz="1100" b="0" i="0" u="none" strike="noStrike" dirty="0">
                          <a:solidFill>
                            <a:srgbClr val="000000"/>
                          </a:solidFill>
                          <a:effectLst/>
                          <a:latin typeface="Bahnschrift Condensed" panose="020B0502040204020203" pitchFamily="34" charset="0"/>
                        </a:rPr>
                        <a:t>July</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1.00</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2675756701"/>
                  </a:ext>
                </a:extLst>
              </a:tr>
              <a:tr h="177800">
                <a:tc>
                  <a:txBody>
                    <a:bodyPr/>
                    <a:lstStyle/>
                    <a:p>
                      <a:pPr algn="l" fontAlgn="b"/>
                      <a:r>
                        <a:rPr lang="en-SG" sz="1100" b="0" i="0" u="none" strike="noStrike" dirty="0">
                          <a:solidFill>
                            <a:srgbClr val="000000"/>
                          </a:solidFill>
                          <a:effectLst/>
                          <a:latin typeface="Bahnschrift Condensed" panose="020B0502040204020203" pitchFamily="34" charset="0"/>
                        </a:rPr>
                        <a:t>August</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1.03</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3202934875"/>
                  </a:ext>
                </a:extLst>
              </a:tr>
              <a:tr h="177800">
                <a:tc>
                  <a:txBody>
                    <a:bodyPr/>
                    <a:lstStyle/>
                    <a:p>
                      <a:pPr algn="l" fontAlgn="b"/>
                      <a:r>
                        <a:rPr lang="en-SG" sz="1100" b="0" i="0" u="none" strike="noStrike" dirty="0">
                          <a:solidFill>
                            <a:srgbClr val="000000"/>
                          </a:solidFill>
                          <a:effectLst/>
                          <a:latin typeface="Bahnschrift Condensed" panose="020B0502040204020203" pitchFamily="34" charset="0"/>
                        </a:rPr>
                        <a:t>September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1.00</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3674238134"/>
                  </a:ext>
                </a:extLst>
              </a:tr>
              <a:tr h="177800">
                <a:tc>
                  <a:txBody>
                    <a:bodyPr/>
                    <a:lstStyle/>
                    <a:p>
                      <a:pPr algn="l" fontAlgn="b"/>
                      <a:r>
                        <a:rPr lang="en-SG" sz="1100" b="0" i="0" u="none" strike="noStrike">
                          <a:solidFill>
                            <a:srgbClr val="000000"/>
                          </a:solidFill>
                          <a:effectLst/>
                          <a:latin typeface="Bahnschrift Condensed" panose="020B0502040204020203" pitchFamily="34" charset="0"/>
                        </a:rPr>
                        <a:t>October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1.01</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925421107"/>
                  </a:ext>
                </a:extLst>
              </a:tr>
              <a:tr h="177800">
                <a:tc>
                  <a:txBody>
                    <a:bodyPr/>
                    <a:lstStyle/>
                    <a:p>
                      <a:pPr algn="l" fontAlgn="b"/>
                      <a:r>
                        <a:rPr lang="en-SG" sz="1100" b="0" i="0" u="none" strike="noStrike">
                          <a:solidFill>
                            <a:srgbClr val="000000"/>
                          </a:solidFill>
                          <a:effectLst/>
                          <a:latin typeface="Bahnschrift Condensed" panose="020B0502040204020203" pitchFamily="34" charset="0"/>
                        </a:rPr>
                        <a:t>November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1.02</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457889823"/>
                  </a:ext>
                </a:extLst>
              </a:tr>
              <a:tr h="177800">
                <a:tc>
                  <a:txBody>
                    <a:bodyPr/>
                    <a:lstStyle/>
                    <a:p>
                      <a:pPr algn="l" fontAlgn="b"/>
                      <a:r>
                        <a:rPr lang="en-SG" sz="1100" b="0" i="0" u="none" strike="noStrike">
                          <a:solidFill>
                            <a:srgbClr val="000000"/>
                          </a:solidFill>
                          <a:effectLst/>
                          <a:latin typeface="Bahnschrift Condensed" panose="020B0502040204020203" pitchFamily="34" charset="0"/>
                        </a:rPr>
                        <a:t>December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SG" sz="1100" b="0" i="0" u="none" strike="noStrike" dirty="0">
                          <a:solidFill>
                            <a:srgbClr val="000000"/>
                          </a:solidFill>
                          <a:effectLst/>
                          <a:latin typeface="Bahnschrift Condensed" panose="020B0502040204020203" pitchFamily="34" charset="0"/>
                        </a:rPr>
                        <a:t>0.99</a:t>
                      </a:r>
                    </a:p>
                  </a:txBody>
                  <a:tcPr marL="0" marR="0" marT="0" marB="0" anchor="b">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1451418215"/>
                  </a:ext>
                </a:extLst>
              </a:tr>
            </a:tbl>
          </a:graphicData>
        </a:graphic>
      </p:graphicFrame>
    </p:spTree>
    <p:extLst>
      <p:ext uri="{BB962C8B-B14F-4D97-AF65-F5344CB8AC3E}">
        <p14:creationId xmlns:p14="http://schemas.microsoft.com/office/powerpoint/2010/main" val="1884487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72F5BB8-46D7-4719-B834-5A2D8CE6C8A7}"/>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00428A04-FBF6-479D-8565-72AC6A6D13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8B2B118-95A2-404E-A4CE-8A16CD0E49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grpSp>
        <p:nvGrpSpPr>
          <p:cNvPr id="7" name="Group 6">
            <a:extLst>
              <a:ext uri="{FF2B5EF4-FFF2-40B4-BE49-F238E27FC236}">
                <a16:creationId xmlns:a16="http://schemas.microsoft.com/office/drawing/2014/main" id="{422A0D16-8288-47A9-ADF0-F163ECCBFB6E}"/>
              </a:ext>
            </a:extLst>
          </p:cNvPr>
          <p:cNvGrpSpPr/>
          <p:nvPr/>
        </p:nvGrpSpPr>
        <p:grpSpPr>
          <a:xfrm>
            <a:off x="-3801" y="1607245"/>
            <a:ext cx="2111733" cy="2768816"/>
            <a:chOff x="-3801" y="1607245"/>
            <a:chExt cx="2111733" cy="2768816"/>
          </a:xfrm>
        </p:grpSpPr>
        <p:sp>
          <p:nvSpPr>
            <p:cNvPr id="8" name="TextBox 7">
              <a:extLst>
                <a:ext uri="{FF2B5EF4-FFF2-40B4-BE49-F238E27FC236}">
                  <a16:creationId xmlns:a16="http://schemas.microsoft.com/office/drawing/2014/main" id="{A4C6EF24-E544-4939-88D1-7C2FF29A7E94}"/>
                </a:ext>
              </a:extLst>
            </p:cNvPr>
            <p:cNvSpPr txBox="1"/>
            <p:nvPr/>
          </p:nvSpPr>
          <p:spPr>
            <a:xfrm>
              <a:off x="0" y="160724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9" name="TextBox 8">
              <a:extLst>
                <a:ext uri="{FF2B5EF4-FFF2-40B4-BE49-F238E27FC236}">
                  <a16:creationId xmlns:a16="http://schemas.microsoft.com/office/drawing/2014/main" id="{8D54D238-A525-451D-A057-A07AADF4443B}"/>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0" name="TextBox 9">
              <a:extLst>
                <a:ext uri="{FF2B5EF4-FFF2-40B4-BE49-F238E27FC236}">
                  <a16:creationId xmlns:a16="http://schemas.microsoft.com/office/drawing/2014/main" id="{2455E0E9-9154-4220-A9C4-0DA8E2F3F48E}"/>
                </a:ext>
              </a:extLst>
            </p:cNvPr>
            <p:cNvSpPr txBox="1"/>
            <p:nvPr/>
          </p:nvSpPr>
          <p:spPr>
            <a:xfrm>
              <a:off x="0" y="2530575"/>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1" name="TextBox 10">
              <a:extLst>
                <a:ext uri="{FF2B5EF4-FFF2-40B4-BE49-F238E27FC236}">
                  <a16:creationId xmlns:a16="http://schemas.microsoft.com/office/drawing/2014/main" id="{D94F5C1D-171D-4BEA-8986-7F371EAF46FC}"/>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7F83A71D-292F-4A25-8F7C-C1DEBCA7F5D3}"/>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588D6153-04EB-4F09-880C-F5776817410F}"/>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4" name="Footer Placeholder 13">
            <a:extLst>
              <a:ext uri="{FF2B5EF4-FFF2-40B4-BE49-F238E27FC236}">
                <a16:creationId xmlns:a16="http://schemas.microsoft.com/office/drawing/2014/main" id="{451B8D15-B150-47D8-9A24-D859BE03E29E}"/>
              </a:ext>
            </a:extLst>
          </p:cNvPr>
          <p:cNvSpPr>
            <a:spLocks noGrp="1"/>
          </p:cNvSpPr>
          <p:nvPr>
            <p:ph type="ftr" sz="quarter" idx="11"/>
          </p:nvPr>
        </p:nvSpPr>
        <p:spPr/>
        <p:txBody>
          <a:bodyPr/>
          <a:lstStyle/>
          <a:p>
            <a:r>
              <a:rPr lang="en-SG"/>
              <a:t>© National University of Singapore</a:t>
            </a:r>
          </a:p>
        </p:txBody>
      </p:sp>
      <p:sp>
        <p:nvSpPr>
          <p:cNvPr id="15" name="Slide Number Placeholder 14">
            <a:extLst>
              <a:ext uri="{FF2B5EF4-FFF2-40B4-BE49-F238E27FC236}">
                <a16:creationId xmlns:a16="http://schemas.microsoft.com/office/drawing/2014/main" id="{B984462C-9FC3-4CD0-9BCF-5C25C125B857}"/>
              </a:ext>
            </a:extLst>
          </p:cNvPr>
          <p:cNvSpPr>
            <a:spLocks noGrp="1"/>
          </p:cNvSpPr>
          <p:nvPr>
            <p:ph type="sldNum" sz="quarter" idx="12"/>
          </p:nvPr>
        </p:nvSpPr>
        <p:spPr/>
        <p:txBody>
          <a:bodyPr/>
          <a:lstStyle/>
          <a:p>
            <a:fld id="{192AC6E2-C970-49CE-8098-A30011EE2F60}" type="slidenum">
              <a:rPr lang="en-SG" smtClean="0"/>
              <a:t>11</a:t>
            </a:fld>
            <a:endParaRPr lang="en-SG"/>
          </a:p>
        </p:txBody>
      </p:sp>
      <p:sp>
        <p:nvSpPr>
          <p:cNvPr id="16" name="TextBox 15">
            <a:extLst>
              <a:ext uri="{FF2B5EF4-FFF2-40B4-BE49-F238E27FC236}">
                <a16:creationId xmlns:a16="http://schemas.microsoft.com/office/drawing/2014/main" id="{AEBD4F44-250F-4DF2-8826-E46C97ABB180}"/>
              </a:ext>
            </a:extLst>
          </p:cNvPr>
          <p:cNvSpPr txBox="1"/>
          <p:nvPr/>
        </p:nvSpPr>
        <p:spPr>
          <a:xfrm>
            <a:off x="2494947" y="50972"/>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Forecasting: Techniques (Cont.)</a:t>
            </a:r>
            <a:endParaRPr lang="en-SG" sz="4000" dirty="0">
              <a:solidFill>
                <a:srgbClr val="002060"/>
              </a:solidFill>
              <a:latin typeface="Bahnschrift Condensed" panose="020B0502040204020203" pitchFamily="34" charset="0"/>
            </a:endParaRPr>
          </a:p>
        </p:txBody>
      </p:sp>
      <p:graphicFrame>
        <p:nvGraphicFramePr>
          <p:cNvPr id="20" name="Chart 19">
            <a:extLst>
              <a:ext uri="{FF2B5EF4-FFF2-40B4-BE49-F238E27FC236}">
                <a16:creationId xmlns:a16="http://schemas.microsoft.com/office/drawing/2014/main" id="{00000000-0008-0000-0400-000007000000}"/>
              </a:ext>
            </a:extLst>
          </p:cNvPr>
          <p:cNvGraphicFramePr>
            <a:graphicFrameLocks/>
          </p:cNvGraphicFramePr>
          <p:nvPr>
            <p:extLst>
              <p:ext uri="{D42A27DB-BD31-4B8C-83A1-F6EECF244321}">
                <p14:modId xmlns:p14="http://schemas.microsoft.com/office/powerpoint/2010/main" val="2370459215"/>
              </p:ext>
            </p:extLst>
          </p:nvPr>
        </p:nvGraphicFramePr>
        <p:xfrm>
          <a:off x="2068448" y="704600"/>
          <a:ext cx="4916506" cy="311624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1" name="Chart 20">
            <a:extLst>
              <a:ext uri="{FF2B5EF4-FFF2-40B4-BE49-F238E27FC236}">
                <a16:creationId xmlns:a16="http://schemas.microsoft.com/office/drawing/2014/main" id="{00000000-0008-0000-0500-000009000000}"/>
              </a:ext>
            </a:extLst>
          </p:cNvPr>
          <p:cNvGraphicFramePr>
            <a:graphicFrameLocks/>
          </p:cNvGraphicFramePr>
          <p:nvPr>
            <p:extLst>
              <p:ext uri="{D42A27DB-BD31-4B8C-83A1-F6EECF244321}">
                <p14:modId xmlns:p14="http://schemas.microsoft.com/office/powerpoint/2010/main" val="3442497097"/>
              </p:ext>
            </p:extLst>
          </p:nvPr>
        </p:nvGraphicFramePr>
        <p:xfrm>
          <a:off x="6883021" y="774165"/>
          <a:ext cx="5308979" cy="301615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 name="Table 1">
            <a:extLst>
              <a:ext uri="{FF2B5EF4-FFF2-40B4-BE49-F238E27FC236}">
                <a16:creationId xmlns:a16="http://schemas.microsoft.com/office/drawing/2014/main" id="{167E8CD7-A36B-4C72-9B33-4BA4F8AAD7AE}"/>
              </a:ext>
            </a:extLst>
          </p:cNvPr>
          <p:cNvGraphicFramePr>
            <a:graphicFrameLocks noGrp="1"/>
          </p:cNvGraphicFramePr>
          <p:nvPr>
            <p:extLst>
              <p:ext uri="{D42A27DB-BD31-4B8C-83A1-F6EECF244321}">
                <p14:modId xmlns:p14="http://schemas.microsoft.com/office/powerpoint/2010/main" val="442125926"/>
              </p:ext>
            </p:extLst>
          </p:nvPr>
        </p:nvGraphicFramePr>
        <p:xfrm>
          <a:off x="2222152" y="3774220"/>
          <a:ext cx="4762802" cy="2635250"/>
        </p:xfrm>
        <a:graphic>
          <a:graphicData uri="http://schemas.openxmlformats.org/drawingml/2006/table">
            <a:tbl>
              <a:tblPr/>
              <a:tblGrid>
                <a:gridCol w="497899">
                  <a:extLst>
                    <a:ext uri="{9D8B030D-6E8A-4147-A177-3AD203B41FA5}">
                      <a16:colId xmlns:a16="http://schemas.microsoft.com/office/drawing/2014/main" val="4168752243"/>
                    </a:ext>
                  </a:extLst>
                </a:gridCol>
                <a:gridCol w="480060">
                  <a:extLst>
                    <a:ext uri="{9D8B030D-6E8A-4147-A177-3AD203B41FA5}">
                      <a16:colId xmlns:a16="http://schemas.microsoft.com/office/drawing/2014/main" val="4274478166"/>
                    </a:ext>
                  </a:extLst>
                </a:gridCol>
                <a:gridCol w="683503">
                  <a:extLst>
                    <a:ext uri="{9D8B030D-6E8A-4147-A177-3AD203B41FA5}">
                      <a16:colId xmlns:a16="http://schemas.microsoft.com/office/drawing/2014/main" val="3571104888"/>
                    </a:ext>
                  </a:extLst>
                </a:gridCol>
                <a:gridCol w="632460">
                  <a:extLst>
                    <a:ext uri="{9D8B030D-6E8A-4147-A177-3AD203B41FA5}">
                      <a16:colId xmlns:a16="http://schemas.microsoft.com/office/drawing/2014/main" val="397943942"/>
                    </a:ext>
                  </a:extLst>
                </a:gridCol>
                <a:gridCol w="586740">
                  <a:extLst>
                    <a:ext uri="{9D8B030D-6E8A-4147-A177-3AD203B41FA5}">
                      <a16:colId xmlns:a16="http://schemas.microsoft.com/office/drawing/2014/main" val="2497649290"/>
                    </a:ext>
                  </a:extLst>
                </a:gridCol>
                <a:gridCol w="655320">
                  <a:extLst>
                    <a:ext uri="{9D8B030D-6E8A-4147-A177-3AD203B41FA5}">
                      <a16:colId xmlns:a16="http://schemas.microsoft.com/office/drawing/2014/main" val="1457599669"/>
                    </a:ext>
                  </a:extLst>
                </a:gridCol>
                <a:gridCol w="571500">
                  <a:extLst>
                    <a:ext uri="{9D8B030D-6E8A-4147-A177-3AD203B41FA5}">
                      <a16:colId xmlns:a16="http://schemas.microsoft.com/office/drawing/2014/main" val="4112758002"/>
                    </a:ext>
                  </a:extLst>
                </a:gridCol>
                <a:gridCol w="655320">
                  <a:extLst>
                    <a:ext uri="{9D8B030D-6E8A-4147-A177-3AD203B41FA5}">
                      <a16:colId xmlns:a16="http://schemas.microsoft.com/office/drawing/2014/main" val="1151043489"/>
                    </a:ext>
                  </a:extLst>
                </a:gridCol>
              </a:tblGrid>
              <a:tr h="198120">
                <a:tc gridSpan="2">
                  <a:txBody>
                    <a:bodyPr/>
                    <a:lstStyle/>
                    <a:p>
                      <a:pPr algn="l" fontAlgn="b"/>
                      <a:r>
                        <a:rPr lang="en-SG" sz="1050" b="0" i="0" u="none" strike="noStrike" dirty="0">
                          <a:solidFill>
                            <a:srgbClr val="000000"/>
                          </a:solidFill>
                          <a:effectLst/>
                          <a:latin typeface="Bahnschrift Condensed" panose="020B0502040204020203" pitchFamily="34" charset="0"/>
                        </a:rPr>
                        <a:t>Model parameters:</a:t>
                      </a:r>
                    </a:p>
                  </a:txBody>
                  <a:tcPr marL="0" marR="0" marT="0" marB="0" anchor="b">
                    <a:lnL>
                      <a:noFill/>
                    </a:lnL>
                    <a:lnR>
                      <a:noFill/>
                    </a:lnR>
                    <a:lnT>
                      <a:noFill/>
                    </a:lnT>
                    <a:lnB>
                      <a:noFill/>
                    </a:lnB>
                    <a:lnTlToBr w="12700" cmpd="sng">
                      <a:noFill/>
                      <a:prstDash val="solid"/>
                    </a:lnTlToBr>
                    <a:lnBlToTr w="12700" cmpd="sng">
                      <a:noFill/>
                      <a:prstDash val="solid"/>
                    </a:lnBlToTr>
                  </a:tcPr>
                </a:tc>
                <a:tc hMerge="1">
                  <a:txBody>
                    <a:bodyPr/>
                    <a:lstStyle/>
                    <a:p>
                      <a:endParaRPr lang="en-SG"/>
                    </a:p>
                  </a:txBody>
                  <a:tcPr/>
                </a:tc>
                <a:tc>
                  <a:txBody>
                    <a:bodyPr/>
                    <a:lstStyle/>
                    <a:p>
                      <a:pPr algn="l" fontAlgn="b"/>
                      <a:endParaRPr lang="en-SG" sz="1050" b="0" i="0" u="none" strike="noStrike" dirty="0">
                        <a:solidFill>
                          <a:srgbClr val="000000"/>
                        </a:solidFill>
                        <a:effectLst/>
                        <a:latin typeface="Bahnschrift Condensed" panose="020B0502040204020203" pitchFamily="34" charset="0"/>
                      </a:endParaRPr>
                    </a:p>
                  </a:txBody>
                  <a:tcPr marL="0" marR="0" marT="0" marB="0" anchor="b">
                    <a:lnL>
                      <a:noFill/>
                    </a:lnL>
                    <a:lnR>
                      <a:noFill/>
                    </a:lnR>
                    <a:lnT>
                      <a:noFill/>
                    </a:lnT>
                    <a:lnB>
                      <a:noFill/>
                    </a:lnB>
                    <a:lnTlToBr w="12700" cmpd="sng">
                      <a:noFill/>
                      <a:prstDash val="solid"/>
                    </a:lnTlToBr>
                    <a:lnBlToTr w="12700" cmpd="sng">
                      <a:noFill/>
                      <a:prstDash val="solid"/>
                    </a:lnBlToTr>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dirty="0">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775534697"/>
                  </a:ext>
                </a:extLst>
              </a:tr>
              <a:tr h="198120">
                <a:tc>
                  <a:txBody>
                    <a:bodyPr/>
                    <a:lstStyle/>
                    <a:p>
                      <a:pPr algn="ctr" fontAlgn="b"/>
                      <a:r>
                        <a:rPr lang="en-SG" sz="1050" b="0" i="0" u="none" strike="noStrike" dirty="0">
                          <a:solidFill>
                            <a:srgbClr val="000000"/>
                          </a:solidFill>
                          <a:effectLst/>
                          <a:latin typeface="Bahnschrift Condensed" panose="020B0502040204020203" pitchFamily="34" charset="0"/>
                        </a:rPr>
                        <a:t>Parameter</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Value</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Hessian standard error</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dirty="0">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902159445"/>
                  </a:ext>
                </a:extLst>
              </a:tr>
              <a:tr h="205105">
                <a:tc>
                  <a:txBody>
                    <a:bodyPr/>
                    <a:lstStyle/>
                    <a:p>
                      <a:pPr algn="l" fontAlgn="b"/>
                      <a:r>
                        <a:rPr lang="en-SG" sz="1050" b="0" i="0" u="none" strike="noStrike" dirty="0">
                          <a:solidFill>
                            <a:srgbClr val="000000"/>
                          </a:solidFill>
                          <a:effectLst/>
                          <a:latin typeface="Bahnschrift Condensed" panose="020B0502040204020203" pitchFamily="34" charset="0"/>
                        </a:rPr>
                        <a:t>Constant</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0.032</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0.142</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-0.247</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0.311</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4168607349"/>
                  </a:ext>
                </a:extLst>
              </a:tr>
              <a:tr h="198120">
                <a:tc>
                  <a:txBody>
                    <a:bodyPr/>
                    <a:lstStyle/>
                    <a:p>
                      <a:pPr algn="ctr" fontAlgn="b"/>
                      <a:r>
                        <a:rPr lang="en-SG" sz="1050" b="0" i="0" u="none" strike="noStrike">
                          <a:solidFill>
                            <a:srgbClr val="000000"/>
                          </a:solidFill>
                          <a:effectLst/>
                          <a:latin typeface="Bahnschrift Condensed" panose="020B0502040204020203" pitchFamily="34" charset="0"/>
                        </a:rPr>
                        <a:t>Parameter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Value</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Hessian standard error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Asympt. standard error</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dirty="0">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82843588"/>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AR(1)</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0.567</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2.677</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-4.680</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5.814</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0.054</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0.461</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0.672</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4252494224"/>
                  </a:ext>
                </a:extLst>
              </a:tr>
              <a:tr h="198120">
                <a:tc>
                  <a:txBody>
                    <a:bodyPr/>
                    <a:lstStyle/>
                    <a:p>
                      <a:pPr algn="l" fontAlgn="b"/>
                      <a:r>
                        <a:rPr lang="en-SG" sz="1050" b="0" i="0" u="none" strike="noStrike" dirty="0">
                          <a:solidFill>
                            <a:srgbClr val="000000"/>
                          </a:solidFill>
                          <a:effectLst/>
                          <a:latin typeface="Bahnschrift Condensed" panose="020B0502040204020203" pitchFamily="34" charset="0"/>
                        </a:rPr>
                        <a:t>AR(2)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-0.152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0.536</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-1.202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0.898</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0.077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-0.303</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-0.001</a:t>
                      </a:r>
                    </a:p>
                  </a:txBody>
                  <a:tcPr marL="0" marR="0" marT="0" marB="0" anchor="b">
                    <a:lnL>
                      <a:noFill/>
                    </a:lnL>
                    <a:lnR>
                      <a:noFill/>
                    </a:lnR>
                    <a:lnT>
                      <a:noFill/>
                    </a:lnT>
                    <a:lnB>
                      <a:noFill/>
                    </a:lnB>
                  </a:tcPr>
                </a:tc>
                <a:extLst>
                  <a:ext uri="{0D108BD9-81ED-4DB2-BD59-A6C34878D82A}">
                    <a16:rowId xmlns:a16="http://schemas.microsoft.com/office/drawing/2014/main" val="2324469149"/>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SAR(1)</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-0.528</a:t>
                      </a: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0.100</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-0.725</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-0.331</a:t>
                      </a:r>
                    </a:p>
                  </a:txBody>
                  <a:tcPr marL="0" marR="0" marT="0" marB="0" anchor="b">
                    <a:lnL>
                      <a:noFill/>
                    </a:lnL>
                    <a:lnR>
                      <a:noFill/>
                    </a:lnR>
                    <a:lnT>
                      <a:noFill/>
                    </a:lnT>
                    <a:lnB>
                      <a:noFill/>
                    </a:lnB>
                  </a:tcPr>
                </a:tc>
                <a:extLst>
                  <a:ext uri="{0D108BD9-81ED-4DB2-BD59-A6C34878D82A}">
                    <a16:rowId xmlns:a16="http://schemas.microsoft.com/office/drawing/2014/main" val="2598812724"/>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SAR(2)</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0.274</a:t>
                      </a: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0.098</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0.083</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0.466</a:t>
                      </a:r>
                    </a:p>
                  </a:txBody>
                  <a:tcPr marL="0" marR="0" marT="0" marB="0" anchor="b">
                    <a:lnL>
                      <a:noFill/>
                    </a:lnL>
                    <a:lnR>
                      <a:noFill/>
                    </a:lnR>
                    <a:lnT>
                      <a:noFill/>
                    </a:lnT>
                    <a:lnB>
                      <a:noFill/>
                    </a:lnB>
                  </a:tcPr>
                </a:tc>
                <a:extLst>
                  <a:ext uri="{0D108BD9-81ED-4DB2-BD59-A6C34878D82A}">
                    <a16:rowId xmlns:a16="http://schemas.microsoft.com/office/drawing/2014/main" val="328108492"/>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MA(1)</a:t>
                      </a:r>
                    </a:p>
                  </a:txBody>
                  <a:tcPr marL="0" marR="0" marT="0" marB="0" anchor="b">
                    <a:lnL>
                      <a:noFill/>
                    </a:lnL>
                    <a:lnR>
                      <a:noFill/>
                    </a:lnR>
                    <a:lnT>
                      <a:noFill/>
                    </a:lnT>
                    <a:lnB>
                      <a:noFill/>
                    </a:lnB>
                  </a:tcPr>
                </a:tc>
                <a:tc>
                  <a:txBody>
                    <a:bodyPr/>
                    <a:lstStyle/>
                    <a:p>
                      <a:pPr algn="r" fontAlgn="b"/>
                      <a:r>
                        <a:rPr lang="en-SG" sz="1050" b="0" i="0" u="none" strike="noStrike" dirty="0">
                          <a:solidFill>
                            <a:srgbClr val="000000"/>
                          </a:solidFill>
                          <a:effectLst/>
                          <a:latin typeface="Bahnschrift Condensed" panose="020B0502040204020203" pitchFamily="34" charset="0"/>
                        </a:rPr>
                        <a:t>-0.795</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2.631</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-5.952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4.362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0.062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-0.917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-0.673</a:t>
                      </a:r>
                    </a:p>
                  </a:txBody>
                  <a:tcPr marL="0" marR="0" marT="0" marB="0" anchor="b">
                    <a:lnL>
                      <a:noFill/>
                    </a:lnL>
                    <a:lnR>
                      <a:noFill/>
                    </a:lnR>
                    <a:lnT>
                      <a:noFill/>
                    </a:lnT>
                    <a:lnB>
                      <a:noFill/>
                    </a:lnB>
                  </a:tcPr>
                </a:tc>
                <a:extLst>
                  <a:ext uri="{0D108BD9-81ED-4DB2-BD59-A6C34878D82A}">
                    <a16:rowId xmlns:a16="http://schemas.microsoft.com/office/drawing/2014/main" val="298599956"/>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MA(2)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0.280</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0.999</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-1.677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2.237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0.067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0.148</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0.411</a:t>
                      </a:r>
                    </a:p>
                  </a:txBody>
                  <a:tcPr marL="0" marR="0" marT="0" marB="0" anchor="b">
                    <a:lnL>
                      <a:noFill/>
                    </a:lnL>
                    <a:lnR>
                      <a:noFill/>
                    </a:lnR>
                    <a:lnT>
                      <a:noFill/>
                    </a:lnT>
                    <a:lnB>
                      <a:noFill/>
                    </a:lnB>
                  </a:tcPr>
                </a:tc>
                <a:extLst>
                  <a:ext uri="{0D108BD9-81ED-4DB2-BD59-A6C34878D82A}">
                    <a16:rowId xmlns:a16="http://schemas.microsoft.com/office/drawing/2014/main" val="2043718437"/>
                  </a:ext>
                </a:extLst>
              </a:tr>
              <a:tr h="198120">
                <a:tc>
                  <a:txBody>
                    <a:bodyPr/>
                    <a:lstStyle/>
                    <a:p>
                      <a:pPr algn="l" fontAlgn="b"/>
                      <a:r>
                        <a:rPr lang="en-SG" sz="1050" b="0" i="0" u="none" strike="noStrike">
                          <a:solidFill>
                            <a:srgbClr val="000000"/>
                          </a:solidFill>
                          <a:effectLst/>
                          <a:latin typeface="Bahnschrift Condensed" panose="020B0502040204020203" pitchFamily="34" charset="0"/>
                        </a:rPr>
                        <a:t>SMA(1)</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-0.088</a:t>
                      </a: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0.067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-0.219</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0.042</a:t>
                      </a:r>
                    </a:p>
                  </a:txBody>
                  <a:tcPr marL="0" marR="0" marT="0" marB="0" anchor="b">
                    <a:lnL>
                      <a:noFill/>
                    </a:lnL>
                    <a:lnR>
                      <a:noFill/>
                    </a:lnR>
                    <a:lnT>
                      <a:noFill/>
                    </a:lnT>
                    <a:lnB>
                      <a:noFill/>
                    </a:lnB>
                  </a:tcPr>
                </a:tc>
                <a:extLst>
                  <a:ext uri="{0D108BD9-81ED-4DB2-BD59-A6C34878D82A}">
                    <a16:rowId xmlns:a16="http://schemas.microsoft.com/office/drawing/2014/main" val="3494794824"/>
                  </a:ext>
                </a:extLst>
              </a:tr>
              <a:tr h="205105">
                <a:tc>
                  <a:txBody>
                    <a:bodyPr/>
                    <a:lstStyle/>
                    <a:p>
                      <a:pPr algn="l" fontAlgn="b"/>
                      <a:r>
                        <a:rPr lang="en-SG" sz="1050" b="0" i="0" u="none" strike="noStrike">
                          <a:solidFill>
                            <a:srgbClr val="000000"/>
                          </a:solidFill>
                          <a:effectLst/>
                          <a:latin typeface="Bahnschrift Condensed" panose="020B0502040204020203" pitchFamily="34" charset="0"/>
                        </a:rPr>
                        <a:t>SMA(2)</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-0.820</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SG" sz="1050" b="0" i="0" u="none" strike="noStrike">
                          <a:solidFill>
                            <a:srgbClr val="000000"/>
                          </a:solidFill>
                          <a:effectLst/>
                          <a:latin typeface="Bahnschrift Condensed" panose="020B0502040204020203" pitchFamily="34" charset="0"/>
                        </a:rPr>
                        <a:t> </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SG" sz="1050" b="0" i="0" u="none" strike="noStrike">
                          <a:solidFill>
                            <a:srgbClr val="000000"/>
                          </a:solidFill>
                          <a:effectLst/>
                          <a:latin typeface="Bahnschrift Condensed" panose="020B0502040204020203" pitchFamily="34" charset="0"/>
                        </a:rPr>
                        <a:t> </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SG" sz="1050" b="0" i="0" u="none" strike="noStrike">
                          <a:solidFill>
                            <a:srgbClr val="000000"/>
                          </a:solidFill>
                          <a:effectLst/>
                          <a:latin typeface="Bahnschrift Condensed" panose="020B0502040204020203" pitchFamily="34" charset="0"/>
                        </a:rPr>
                        <a:t> </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0.065</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-0.948</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dirty="0">
                          <a:solidFill>
                            <a:srgbClr val="000000"/>
                          </a:solidFill>
                          <a:effectLst/>
                          <a:latin typeface="Bahnschrift Condensed" panose="020B0502040204020203" pitchFamily="34" charset="0"/>
                        </a:rPr>
                        <a:t>-0.692</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24657414"/>
                  </a:ext>
                </a:extLst>
              </a:tr>
            </a:tbl>
          </a:graphicData>
        </a:graphic>
      </p:graphicFrame>
      <p:graphicFrame>
        <p:nvGraphicFramePr>
          <p:cNvPr id="3" name="Table 2">
            <a:extLst>
              <a:ext uri="{FF2B5EF4-FFF2-40B4-BE49-F238E27FC236}">
                <a16:creationId xmlns:a16="http://schemas.microsoft.com/office/drawing/2014/main" id="{D56146DA-23A1-4DA4-AB5D-E259FB0C7027}"/>
              </a:ext>
            </a:extLst>
          </p:cNvPr>
          <p:cNvGraphicFramePr>
            <a:graphicFrameLocks noGrp="1"/>
          </p:cNvGraphicFramePr>
          <p:nvPr>
            <p:extLst>
              <p:ext uri="{D42A27DB-BD31-4B8C-83A1-F6EECF244321}">
                <p14:modId xmlns:p14="http://schemas.microsoft.com/office/powerpoint/2010/main" val="2042286489"/>
              </p:ext>
            </p:extLst>
          </p:nvPr>
        </p:nvGraphicFramePr>
        <p:xfrm>
          <a:off x="7124042" y="3820844"/>
          <a:ext cx="4928870" cy="2040890"/>
        </p:xfrm>
        <a:graphic>
          <a:graphicData uri="http://schemas.openxmlformats.org/drawingml/2006/table">
            <a:tbl>
              <a:tblPr/>
              <a:tblGrid>
                <a:gridCol w="476688">
                  <a:extLst>
                    <a:ext uri="{9D8B030D-6E8A-4147-A177-3AD203B41FA5}">
                      <a16:colId xmlns:a16="http://schemas.microsoft.com/office/drawing/2014/main" val="582605420"/>
                    </a:ext>
                  </a:extLst>
                </a:gridCol>
                <a:gridCol w="519061">
                  <a:extLst>
                    <a:ext uri="{9D8B030D-6E8A-4147-A177-3AD203B41FA5}">
                      <a16:colId xmlns:a16="http://schemas.microsoft.com/office/drawing/2014/main" val="214508566"/>
                    </a:ext>
                  </a:extLst>
                </a:gridCol>
                <a:gridCol w="1025174">
                  <a:extLst>
                    <a:ext uri="{9D8B030D-6E8A-4147-A177-3AD203B41FA5}">
                      <a16:colId xmlns:a16="http://schemas.microsoft.com/office/drawing/2014/main" val="659885522"/>
                    </a:ext>
                  </a:extLst>
                </a:gridCol>
                <a:gridCol w="463300">
                  <a:extLst>
                    <a:ext uri="{9D8B030D-6E8A-4147-A177-3AD203B41FA5}">
                      <a16:colId xmlns:a16="http://schemas.microsoft.com/office/drawing/2014/main" val="2942680134"/>
                    </a:ext>
                  </a:extLst>
                </a:gridCol>
                <a:gridCol w="483015">
                  <a:extLst>
                    <a:ext uri="{9D8B030D-6E8A-4147-A177-3AD203B41FA5}">
                      <a16:colId xmlns:a16="http://schemas.microsoft.com/office/drawing/2014/main" val="847563410"/>
                    </a:ext>
                  </a:extLst>
                </a:gridCol>
                <a:gridCol w="759024">
                  <a:extLst>
                    <a:ext uri="{9D8B030D-6E8A-4147-A177-3AD203B41FA5}">
                      <a16:colId xmlns:a16="http://schemas.microsoft.com/office/drawing/2014/main" val="960392681"/>
                    </a:ext>
                  </a:extLst>
                </a:gridCol>
                <a:gridCol w="739308">
                  <a:extLst>
                    <a:ext uri="{9D8B030D-6E8A-4147-A177-3AD203B41FA5}">
                      <a16:colId xmlns:a16="http://schemas.microsoft.com/office/drawing/2014/main" val="1149661314"/>
                    </a:ext>
                  </a:extLst>
                </a:gridCol>
                <a:gridCol w="463300">
                  <a:extLst>
                    <a:ext uri="{9D8B030D-6E8A-4147-A177-3AD203B41FA5}">
                      <a16:colId xmlns:a16="http://schemas.microsoft.com/office/drawing/2014/main" val="2748316808"/>
                    </a:ext>
                  </a:extLst>
                </a:gridCol>
              </a:tblGrid>
              <a:tr h="177800">
                <a:tc gridSpan="2">
                  <a:txBody>
                    <a:bodyPr/>
                    <a:lstStyle/>
                    <a:p>
                      <a:pPr algn="l" fontAlgn="b"/>
                      <a:r>
                        <a:rPr lang="en-SG" sz="1050" b="0" i="0" u="none" strike="noStrike" dirty="0">
                          <a:solidFill>
                            <a:srgbClr val="000000"/>
                          </a:solidFill>
                          <a:effectLst/>
                          <a:latin typeface="Bahnschrift Condensed" panose="020B0502040204020203" pitchFamily="34" charset="0"/>
                        </a:rPr>
                        <a:t>Model parameters:</a:t>
                      </a:r>
                    </a:p>
                  </a:txBody>
                  <a:tcPr marL="0" marR="0" marT="0" marB="0" anchor="b">
                    <a:lnL>
                      <a:noFill/>
                    </a:lnL>
                    <a:lnR>
                      <a:noFill/>
                    </a:lnR>
                    <a:lnT>
                      <a:noFill/>
                    </a:lnT>
                    <a:lnB>
                      <a:noFill/>
                    </a:lnB>
                    <a:lnTlToBr w="12700" cmpd="sng">
                      <a:noFill/>
                      <a:prstDash val="solid"/>
                    </a:lnTlToBr>
                    <a:lnBlToTr w="12700" cmpd="sng">
                      <a:noFill/>
                      <a:prstDash val="solid"/>
                    </a:lnBlToTr>
                  </a:tcPr>
                </a:tc>
                <a:tc hMerge="1">
                  <a:txBody>
                    <a:bodyPr/>
                    <a:lstStyle/>
                    <a:p>
                      <a:endParaRPr lang="en-SG"/>
                    </a:p>
                  </a:txBody>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756534454"/>
                  </a:ext>
                </a:extLst>
              </a:tr>
              <a:tr h="177800">
                <a:tc>
                  <a:txBody>
                    <a:bodyPr/>
                    <a:lstStyle/>
                    <a:p>
                      <a:pPr algn="ctr" fontAlgn="b"/>
                      <a:r>
                        <a:rPr lang="en-SG" sz="1050" b="0" i="0" u="none" strike="noStrike" dirty="0">
                          <a:solidFill>
                            <a:srgbClr val="000000"/>
                          </a:solidFill>
                          <a:effectLst/>
                          <a:latin typeface="Bahnschrift Condensed" panose="020B0502040204020203" pitchFamily="34" charset="0"/>
                        </a:rPr>
                        <a:t>Parameter</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dirty="0">
                          <a:solidFill>
                            <a:srgbClr val="000000"/>
                          </a:solidFill>
                          <a:effectLst/>
                          <a:latin typeface="Bahnschrift Condensed" panose="020B0502040204020203" pitchFamily="34" charset="0"/>
                        </a:rPr>
                        <a:t>Value</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Hessian standard error</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dirty="0">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869531154"/>
                  </a:ext>
                </a:extLst>
              </a:tr>
              <a:tr h="184785">
                <a:tc>
                  <a:txBody>
                    <a:bodyPr/>
                    <a:lstStyle/>
                    <a:p>
                      <a:pPr algn="l" fontAlgn="b"/>
                      <a:r>
                        <a:rPr lang="en-SG" sz="1050" b="0" i="0" u="none" strike="noStrike">
                          <a:solidFill>
                            <a:srgbClr val="000000"/>
                          </a:solidFill>
                          <a:effectLst/>
                          <a:latin typeface="Bahnschrift Condensed" panose="020B0502040204020203" pitchFamily="34" charset="0"/>
                        </a:rPr>
                        <a:t>Constant</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0.078</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0.003</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0.073</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0.083</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039609110"/>
                  </a:ext>
                </a:extLst>
              </a:tr>
              <a:tr h="177800">
                <a:tc>
                  <a:txBody>
                    <a:bodyPr/>
                    <a:lstStyle/>
                    <a:p>
                      <a:pPr algn="ctr" fontAlgn="b"/>
                      <a:r>
                        <a:rPr lang="en-SG" sz="1050" b="0" i="0" u="none" strike="noStrike">
                          <a:solidFill>
                            <a:srgbClr val="000000"/>
                          </a:solidFill>
                          <a:effectLst/>
                          <a:latin typeface="Bahnschrift Condensed" panose="020B0502040204020203" pitchFamily="34" charset="0"/>
                        </a:rPr>
                        <a:t>Parameter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Value</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Hessian standard error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Asympt. standard error</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dirty="0">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1631895"/>
                  </a:ext>
                </a:extLst>
              </a:tr>
              <a:tr h="177800">
                <a:tc>
                  <a:txBody>
                    <a:bodyPr/>
                    <a:lstStyle/>
                    <a:p>
                      <a:pPr algn="l" fontAlgn="b"/>
                      <a:r>
                        <a:rPr lang="en-SG" sz="1050" b="0" i="0" u="none" strike="noStrike" dirty="0">
                          <a:solidFill>
                            <a:srgbClr val="000000"/>
                          </a:solidFill>
                          <a:effectLst/>
                          <a:latin typeface="Bahnschrift Condensed" panose="020B0502040204020203" pitchFamily="34" charset="0"/>
                        </a:rPr>
                        <a:t>AR(1)</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0.057</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0.077</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-0.093</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0.207</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0.086</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-0.113</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0.226</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752502081"/>
                  </a:ext>
                </a:extLst>
              </a:tr>
              <a:tr h="177800">
                <a:tc>
                  <a:txBody>
                    <a:bodyPr/>
                    <a:lstStyle/>
                    <a:p>
                      <a:pPr algn="l" fontAlgn="b"/>
                      <a:r>
                        <a:rPr lang="en-SG" sz="1050" b="0" i="0" u="none" strike="noStrike">
                          <a:solidFill>
                            <a:srgbClr val="000000"/>
                          </a:solidFill>
                          <a:effectLst/>
                          <a:latin typeface="Bahnschrift Condensed" panose="020B0502040204020203" pitchFamily="34" charset="0"/>
                        </a:rPr>
                        <a:t>AR(2)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-0.522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0.079</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-0.677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-0.367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0.087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-0.692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-0.352</a:t>
                      </a:r>
                    </a:p>
                  </a:txBody>
                  <a:tcPr marL="0" marR="0" marT="0" marB="0" anchor="b">
                    <a:lnL>
                      <a:noFill/>
                    </a:lnL>
                    <a:lnR>
                      <a:noFill/>
                    </a:lnR>
                    <a:lnT>
                      <a:noFill/>
                    </a:lnT>
                    <a:lnB>
                      <a:noFill/>
                    </a:lnB>
                  </a:tcPr>
                </a:tc>
                <a:extLst>
                  <a:ext uri="{0D108BD9-81ED-4DB2-BD59-A6C34878D82A}">
                    <a16:rowId xmlns:a16="http://schemas.microsoft.com/office/drawing/2014/main" val="1815350091"/>
                  </a:ext>
                </a:extLst>
              </a:tr>
              <a:tr h="177800">
                <a:tc>
                  <a:txBody>
                    <a:bodyPr/>
                    <a:lstStyle/>
                    <a:p>
                      <a:pPr algn="l" fontAlgn="b"/>
                      <a:r>
                        <a:rPr lang="en-SG" sz="1050" b="0" i="0" u="none" strike="noStrike">
                          <a:solidFill>
                            <a:srgbClr val="000000"/>
                          </a:solidFill>
                          <a:effectLst/>
                          <a:latin typeface="Bahnschrift Condensed" panose="020B0502040204020203" pitchFamily="34" charset="0"/>
                        </a:rPr>
                        <a:t>SAR(1)</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-0.791</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0.097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-0.980</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-0.602</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0.095</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-0.977</a:t>
                      </a:r>
                    </a:p>
                  </a:txBody>
                  <a:tcPr marL="0" marR="0" marT="0" marB="0" anchor="b">
                    <a:lnL>
                      <a:noFill/>
                    </a:lnL>
                    <a:lnR>
                      <a:noFill/>
                    </a:lnR>
                    <a:lnT>
                      <a:noFill/>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-0.605</a:t>
                      </a:r>
                    </a:p>
                  </a:txBody>
                  <a:tcPr marL="0" marR="0" marT="0" marB="0" anchor="b">
                    <a:lnL>
                      <a:noFill/>
                    </a:lnL>
                    <a:lnR>
                      <a:noFill/>
                    </a:lnR>
                    <a:lnT>
                      <a:noFill/>
                    </a:lnT>
                    <a:lnB>
                      <a:noFill/>
                    </a:lnB>
                  </a:tcPr>
                </a:tc>
                <a:extLst>
                  <a:ext uri="{0D108BD9-81ED-4DB2-BD59-A6C34878D82A}">
                    <a16:rowId xmlns:a16="http://schemas.microsoft.com/office/drawing/2014/main" val="2349680227"/>
                  </a:ext>
                </a:extLst>
              </a:tr>
              <a:tr h="184785">
                <a:tc>
                  <a:txBody>
                    <a:bodyPr/>
                    <a:lstStyle/>
                    <a:p>
                      <a:pPr algn="l" fontAlgn="b"/>
                      <a:r>
                        <a:rPr lang="en-SG" sz="1050" b="0" i="0" u="none" strike="noStrike">
                          <a:solidFill>
                            <a:srgbClr val="000000"/>
                          </a:solidFill>
                          <a:effectLst/>
                          <a:latin typeface="Bahnschrift Condensed" panose="020B0502040204020203" pitchFamily="34" charset="0"/>
                        </a:rPr>
                        <a:t>SAR(2)</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-0.277</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0.096</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-0.466</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-0.089</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0.095</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-0.463</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dirty="0">
                          <a:solidFill>
                            <a:srgbClr val="000000"/>
                          </a:solidFill>
                          <a:effectLst/>
                          <a:latin typeface="Bahnschrift Condensed" panose="020B0502040204020203" pitchFamily="34" charset="0"/>
                        </a:rPr>
                        <a:t>-0.091</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519963"/>
                  </a:ext>
                </a:extLst>
              </a:tr>
            </a:tbl>
          </a:graphicData>
        </a:graphic>
      </p:graphicFrame>
    </p:spTree>
    <p:extLst>
      <p:ext uri="{BB962C8B-B14F-4D97-AF65-F5344CB8AC3E}">
        <p14:creationId xmlns:p14="http://schemas.microsoft.com/office/powerpoint/2010/main" val="1433532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72F5BB8-46D7-4719-B834-5A2D8CE6C8A7}"/>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00428A04-FBF6-479D-8565-72AC6A6D13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8B2B118-95A2-404E-A4CE-8A16CD0E49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grpSp>
        <p:nvGrpSpPr>
          <p:cNvPr id="7" name="Group 6">
            <a:extLst>
              <a:ext uri="{FF2B5EF4-FFF2-40B4-BE49-F238E27FC236}">
                <a16:creationId xmlns:a16="http://schemas.microsoft.com/office/drawing/2014/main" id="{422A0D16-8288-47A9-ADF0-F163ECCBFB6E}"/>
              </a:ext>
            </a:extLst>
          </p:cNvPr>
          <p:cNvGrpSpPr/>
          <p:nvPr/>
        </p:nvGrpSpPr>
        <p:grpSpPr>
          <a:xfrm>
            <a:off x="-3801" y="1607245"/>
            <a:ext cx="2111733" cy="2768816"/>
            <a:chOff x="-3801" y="1607245"/>
            <a:chExt cx="2111733" cy="2768816"/>
          </a:xfrm>
        </p:grpSpPr>
        <p:sp>
          <p:nvSpPr>
            <p:cNvPr id="8" name="TextBox 7">
              <a:extLst>
                <a:ext uri="{FF2B5EF4-FFF2-40B4-BE49-F238E27FC236}">
                  <a16:creationId xmlns:a16="http://schemas.microsoft.com/office/drawing/2014/main" id="{A4C6EF24-E544-4939-88D1-7C2FF29A7E94}"/>
                </a:ext>
              </a:extLst>
            </p:cNvPr>
            <p:cNvSpPr txBox="1"/>
            <p:nvPr/>
          </p:nvSpPr>
          <p:spPr>
            <a:xfrm>
              <a:off x="0" y="160724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9" name="TextBox 8">
              <a:extLst>
                <a:ext uri="{FF2B5EF4-FFF2-40B4-BE49-F238E27FC236}">
                  <a16:creationId xmlns:a16="http://schemas.microsoft.com/office/drawing/2014/main" id="{8D54D238-A525-451D-A057-A07AADF4443B}"/>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0" name="TextBox 9">
              <a:extLst>
                <a:ext uri="{FF2B5EF4-FFF2-40B4-BE49-F238E27FC236}">
                  <a16:creationId xmlns:a16="http://schemas.microsoft.com/office/drawing/2014/main" id="{2455E0E9-9154-4220-A9C4-0DA8E2F3F48E}"/>
                </a:ext>
              </a:extLst>
            </p:cNvPr>
            <p:cNvSpPr txBox="1"/>
            <p:nvPr/>
          </p:nvSpPr>
          <p:spPr>
            <a:xfrm>
              <a:off x="0" y="2530575"/>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1" name="TextBox 10">
              <a:extLst>
                <a:ext uri="{FF2B5EF4-FFF2-40B4-BE49-F238E27FC236}">
                  <a16:creationId xmlns:a16="http://schemas.microsoft.com/office/drawing/2014/main" id="{D94F5C1D-171D-4BEA-8986-7F371EAF46FC}"/>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7F83A71D-292F-4A25-8F7C-C1DEBCA7F5D3}"/>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588D6153-04EB-4F09-880C-F5776817410F}"/>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4" name="Footer Placeholder 13">
            <a:extLst>
              <a:ext uri="{FF2B5EF4-FFF2-40B4-BE49-F238E27FC236}">
                <a16:creationId xmlns:a16="http://schemas.microsoft.com/office/drawing/2014/main" id="{451B8D15-B150-47D8-9A24-D859BE03E29E}"/>
              </a:ext>
            </a:extLst>
          </p:cNvPr>
          <p:cNvSpPr>
            <a:spLocks noGrp="1"/>
          </p:cNvSpPr>
          <p:nvPr>
            <p:ph type="ftr" sz="quarter" idx="11"/>
          </p:nvPr>
        </p:nvSpPr>
        <p:spPr/>
        <p:txBody>
          <a:bodyPr/>
          <a:lstStyle/>
          <a:p>
            <a:r>
              <a:rPr lang="en-SG"/>
              <a:t>© National University of Singapore</a:t>
            </a:r>
          </a:p>
        </p:txBody>
      </p:sp>
      <p:sp>
        <p:nvSpPr>
          <p:cNvPr id="15" name="Slide Number Placeholder 14">
            <a:extLst>
              <a:ext uri="{FF2B5EF4-FFF2-40B4-BE49-F238E27FC236}">
                <a16:creationId xmlns:a16="http://schemas.microsoft.com/office/drawing/2014/main" id="{B984462C-9FC3-4CD0-9BCF-5C25C125B857}"/>
              </a:ext>
            </a:extLst>
          </p:cNvPr>
          <p:cNvSpPr>
            <a:spLocks noGrp="1"/>
          </p:cNvSpPr>
          <p:nvPr>
            <p:ph type="sldNum" sz="quarter" idx="12"/>
          </p:nvPr>
        </p:nvSpPr>
        <p:spPr/>
        <p:txBody>
          <a:bodyPr/>
          <a:lstStyle/>
          <a:p>
            <a:fld id="{192AC6E2-C970-49CE-8098-A30011EE2F60}" type="slidenum">
              <a:rPr lang="en-SG" smtClean="0"/>
              <a:t>12</a:t>
            </a:fld>
            <a:endParaRPr lang="en-SG"/>
          </a:p>
        </p:txBody>
      </p:sp>
      <p:graphicFrame>
        <p:nvGraphicFramePr>
          <p:cNvPr id="18" name="Chart 17">
            <a:extLst>
              <a:ext uri="{FF2B5EF4-FFF2-40B4-BE49-F238E27FC236}">
                <a16:creationId xmlns:a16="http://schemas.microsoft.com/office/drawing/2014/main" id="{00000000-0008-0000-0600-00000A000000}"/>
              </a:ext>
            </a:extLst>
          </p:cNvPr>
          <p:cNvGraphicFramePr>
            <a:graphicFrameLocks/>
          </p:cNvGraphicFramePr>
          <p:nvPr>
            <p:extLst>
              <p:ext uri="{D42A27DB-BD31-4B8C-83A1-F6EECF244321}">
                <p14:modId xmlns:p14="http://schemas.microsoft.com/office/powerpoint/2010/main" val="3631398131"/>
              </p:ext>
            </p:extLst>
          </p:nvPr>
        </p:nvGraphicFramePr>
        <p:xfrm>
          <a:off x="3737409" y="758858"/>
          <a:ext cx="5791200" cy="3299420"/>
        </p:xfrm>
        <a:graphic>
          <a:graphicData uri="http://schemas.openxmlformats.org/drawingml/2006/chart">
            <c:chart xmlns:c="http://schemas.openxmlformats.org/drawingml/2006/chart" xmlns:r="http://schemas.openxmlformats.org/officeDocument/2006/relationships" r:id="rId4"/>
          </a:graphicData>
        </a:graphic>
      </p:graphicFrame>
      <p:sp>
        <p:nvSpPr>
          <p:cNvPr id="20" name="TextBox 19">
            <a:extLst>
              <a:ext uri="{FF2B5EF4-FFF2-40B4-BE49-F238E27FC236}">
                <a16:creationId xmlns:a16="http://schemas.microsoft.com/office/drawing/2014/main" id="{4B3B4D35-43F9-424F-95CF-51002AC5696B}"/>
              </a:ext>
            </a:extLst>
          </p:cNvPr>
          <p:cNvSpPr txBox="1"/>
          <p:nvPr/>
        </p:nvSpPr>
        <p:spPr>
          <a:xfrm>
            <a:off x="2494947" y="50972"/>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Forecasting: Techniques (Cont.)</a:t>
            </a:r>
            <a:endParaRPr lang="en-SG" sz="4000" dirty="0">
              <a:solidFill>
                <a:srgbClr val="002060"/>
              </a:solidFill>
              <a:latin typeface="Bahnschrift Condensed" panose="020B0502040204020203" pitchFamily="34" charset="0"/>
            </a:endParaRPr>
          </a:p>
        </p:txBody>
      </p:sp>
      <p:graphicFrame>
        <p:nvGraphicFramePr>
          <p:cNvPr id="2" name="Table 1">
            <a:extLst>
              <a:ext uri="{FF2B5EF4-FFF2-40B4-BE49-F238E27FC236}">
                <a16:creationId xmlns:a16="http://schemas.microsoft.com/office/drawing/2014/main" id="{FACB0520-F6D6-4B0A-BB20-36D5A13AEE42}"/>
              </a:ext>
            </a:extLst>
          </p:cNvPr>
          <p:cNvGraphicFramePr>
            <a:graphicFrameLocks noGrp="1"/>
          </p:cNvGraphicFramePr>
          <p:nvPr>
            <p:extLst>
              <p:ext uri="{D42A27DB-BD31-4B8C-83A1-F6EECF244321}">
                <p14:modId xmlns:p14="http://schemas.microsoft.com/office/powerpoint/2010/main" val="3581986907"/>
              </p:ext>
            </p:extLst>
          </p:nvPr>
        </p:nvGraphicFramePr>
        <p:xfrm>
          <a:off x="3898903" y="4175724"/>
          <a:ext cx="6083297" cy="2072640"/>
        </p:xfrm>
        <a:graphic>
          <a:graphicData uri="http://schemas.openxmlformats.org/drawingml/2006/table">
            <a:tbl>
              <a:tblPr/>
              <a:tblGrid>
                <a:gridCol w="454878">
                  <a:extLst>
                    <a:ext uri="{9D8B030D-6E8A-4147-A177-3AD203B41FA5}">
                      <a16:colId xmlns:a16="http://schemas.microsoft.com/office/drawing/2014/main" val="1918773631"/>
                    </a:ext>
                  </a:extLst>
                </a:gridCol>
                <a:gridCol w="454878">
                  <a:extLst>
                    <a:ext uri="{9D8B030D-6E8A-4147-A177-3AD203B41FA5}">
                      <a16:colId xmlns:a16="http://schemas.microsoft.com/office/drawing/2014/main" val="2607141109"/>
                    </a:ext>
                  </a:extLst>
                </a:gridCol>
                <a:gridCol w="1518468">
                  <a:extLst>
                    <a:ext uri="{9D8B030D-6E8A-4147-A177-3AD203B41FA5}">
                      <a16:colId xmlns:a16="http://schemas.microsoft.com/office/drawing/2014/main" val="2455807401"/>
                    </a:ext>
                  </a:extLst>
                </a:gridCol>
                <a:gridCol w="631575">
                  <a:extLst>
                    <a:ext uri="{9D8B030D-6E8A-4147-A177-3AD203B41FA5}">
                      <a16:colId xmlns:a16="http://schemas.microsoft.com/office/drawing/2014/main" val="244484405"/>
                    </a:ext>
                  </a:extLst>
                </a:gridCol>
                <a:gridCol w="1128773">
                  <a:extLst>
                    <a:ext uri="{9D8B030D-6E8A-4147-A177-3AD203B41FA5}">
                      <a16:colId xmlns:a16="http://schemas.microsoft.com/office/drawing/2014/main" val="2860686203"/>
                    </a:ext>
                  </a:extLst>
                </a:gridCol>
                <a:gridCol w="631575">
                  <a:extLst>
                    <a:ext uri="{9D8B030D-6E8A-4147-A177-3AD203B41FA5}">
                      <a16:colId xmlns:a16="http://schemas.microsoft.com/office/drawing/2014/main" val="1645255428"/>
                    </a:ext>
                  </a:extLst>
                </a:gridCol>
                <a:gridCol w="631575">
                  <a:extLst>
                    <a:ext uri="{9D8B030D-6E8A-4147-A177-3AD203B41FA5}">
                      <a16:colId xmlns:a16="http://schemas.microsoft.com/office/drawing/2014/main" val="2750059139"/>
                    </a:ext>
                  </a:extLst>
                </a:gridCol>
                <a:gridCol w="631575">
                  <a:extLst>
                    <a:ext uri="{9D8B030D-6E8A-4147-A177-3AD203B41FA5}">
                      <a16:colId xmlns:a16="http://schemas.microsoft.com/office/drawing/2014/main" val="33913040"/>
                    </a:ext>
                  </a:extLst>
                </a:gridCol>
              </a:tblGrid>
              <a:tr h="177800">
                <a:tc gridSpan="2">
                  <a:txBody>
                    <a:bodyPr/>
                    <a:lstStyle/>
                    <a:p>
                      <a:pPr algn="l" fontAlgn="b"/>
                      <a:r>
                        <a:rPr lang="en-SG" sz="1050" b="0" i="0" u="none" strike="noStrike">
                          <a:solidFill>
                            <a:srgbClr val="000000"/>
                          </a:solidFill>
                          <a:effectLst/>
                          <a:latin typeface="Bahnschrift Condensed" panose="020B0502040204020203" pitchFamily="34" charset="0"/>
                        </a:rPr>
                        <a:t>Model parameters:</a:t>
                      </a:r>
                    </a:p>
                  </a:txBody>
                  <a:tcPr marL="0" marR="0" marT="0" marB="0" anchor="b">
                    <a:lnL>
                      <a:noFill/>
                    </a:lnL>
                    <a:lnR>
                      <a:noFill/>
                    </a:lnR>
                    <a:lnT>
                      <a:noFill/>
                    </a:lnT>
                    <a:lnB>
                      <a:noFill/>
                    </a:lnB>
                  </a:tcPr>
                </a:tc>
                <a:tc hMerge="1">
                  <a:txBody>
                    <a:bodyPr/>
                    <a:lstStyle/>
                    <a:p>
                      <a:endParaRPr lang="en-SG"/>
                    </a:p>
                  </a:txBody>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175809667"/>
                  </a:ext>
                </a:extLst>
              </a:tr>
              <a:tr h="184785">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186403485"/>
                  </a:ext>
                </a:extLst>
              </a:tr>
              <a:tr h="177800">
                <a:tc>
                  <a:txBody>
                    <a:bodyPr/>
                    <a:lstStyle/>
                    <a:p>
                      <a:pPr algn="ctr" fontAlgn="b"/>
                      <a:r>
                        <a:rPr lang="en-SG" sz="1050" b="0" i="0" u="none" strike="noStrike">
                          <a:solidFill>
                            <a:srgbClr val="000000"/>
                          </a:solidFill>
                          <a:effectLst/>
                          <a:latin typeface="Bahnschrift Condensed" panose="020B0502040204020203" pitchFamily="34" charset="0"/>
                        </a:rPr>
                        <a:t>Parameter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Value</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Hessian standard error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126923151"/>
                  </a:ext>
                </a:extLst>
              </a:tr>
              <a:tr h="184785">
                <a:tc>
                  <a:txBody>
                    <a:bodyPr/>
                    <a:lstStyle/>
                    <a:p>
                      <a:pPr algn="l" fontAlgn="b"/>
                      <a:r>
                        <a:rPr lang="en-SG" sz="1050" b="0" i="0" u="none" strike="noStrike">
                          <a:solidFill>
                            <a:srgbClr val="000000"/>
                          </a:solidFill>
                          <a:effectLst/>
                          <a:latin typeface="Bahnschrift Condensed" panose="020B0502040204020203" pitchFamily="34" charset="0"/>
                        </a:rPr>
                        <a:t>Constant</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0.052</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0.084</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-0.112</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dirty="0">
                          <a:solidFill>
                            <a:srgbClr val="000000"/>
                          </a:solidFill>
                          <a:effectLst/>
                          <a:latin typeface="Bahnschrift Condensed" panose="020B0502040204020203" pitchFamily="34" charset="0"/>
                        </a:rPr>
                        <a:t>0.217</a:t>
                      </a:r>
                    </a:p>
                  </a:txBody>
                  <a:tcPr marL="0" marR="0" marT="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630557532"/>
                  </a:ext>
                </a:extLst>
              </a:tr>
              <a:tr h="177800">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609048156"/>
                  </a:ext>
                </a:extLst>
              </a:tr>
              <a:tr h="184785">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050" b="0" i="0" u="none" strike="noStrike">
                        <a:solidFill>
                          <a:srgbClr val="000000"/>
                        </a:solidFill>
                        <a:effectLst/>
                        <a:latin typeface="Bahnschrift Condensed" panose="020B0502040204020203"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08053654"/>
                  </a:ext>
                </a:extLst>
              </a:tr>
              <a:tr h="177800">
                <a:tc>
                  <a:txBody>
                    <a:bodyPr/>
                    <a:lstStyle/>
                    <a:p>
                      <a:pPr algn="ctr" fontAlgn="b"/>
                      <a:r>
                        <a:rPr lang="en-SG" sz="1050" b="0" i="0" u="none" strike="noStrike">
                          <a:solidFill>
                            <a:srgbClr val="000000"/>
                          </a:solidFill>
                          <a:effectLst/>
                          <a:latin typeface="Bahnschrift Condensed" panose="020B0502040204020203" pitchFamily="34" charset="0"/>
                        </a:rPr>
                        <a:t>Parameter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Value</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Hessian standard error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Asympt. standard error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Lower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050" b="0" i="0" u="none" strike="noStrike">
                          <a:solidFill>
                            <a:srgbClr val="000000"/>
                          </a:solidFill>
                          <a:effectLst/>
                          <a:latin typeface="Bahnschrift Condensed" panose="020B0502040204020203" pitchFamily="34" charset="0"/>
                        </a:rPr>
                        <a:t>Upper bound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10490852"/>
                  </a:ext>
                </a:extLst>
              </a:tr>
              <a:tr h="177800">
                <a:tc>
                  <a:txBody>
                    <a:bodyPr/>
                    <a:lstStyle/>
                    <a:p>
                      <a:pPr algn="l" fontAlgn="b"/>
                      <a:r>
                        <a:rPr lang="en-SG" sz="1050" b="0" i="0" u="none" strike="noStrike">
                          <a:solidFill>
                            <a:srgbClr val="000000"/>
                          </a:solidFill>
                          <a:effectLst/>
                          <a:latin typeface="Bahnschrift Condensed" panose="020B0502040204020203" pitchFamily="34" charset="0"/>
                        </a:rPr>
                        <a:t>AR(1)</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-0.517</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0.074</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-0.663</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-0.371</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0.086</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-0.686</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050" b="0" i="0" u="none" strike="noStrike">
                          <a:solidFill>
                            <a:srgbClr val="000000"/>
                          </a:solidFill>
                          <a:effectLst/>
                          <a:latin typeface="Bahnschrift Condensed" panose="020B0502040204020203" pitchFamily="34" charset="0"/>
                        </a:rPr>
                        <a:t>-0.348</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402473483"/>
                  </a:ext>
                </a:extLst>
              </a:tr>
              <a:tr h="184785">
                <a:tc>
                  <a:txBody>
                    <a:bodyPr/>
                    <a:lstStyle/>
                    <a:p>
                      <a:pPr algn="l" fontAlgn="b"/>
                      <a:r>
                        <a:rPr lang="en-SG" sz="1050" b="0" i="0" u="none" strike="noStrike">
                          <a:solidFill>
                            <a:srgbClr val="000000"/>
                          </a:solidFill>
                          <a:effectLst/>
                          <a:latin typeface="Bahnschrift Condensed" panose="020B0502040204020203" pitchFamily="34" charset="0"/>
                        </a:rPr>
                        <a:t>SAR(1)</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-0.283</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0.083</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-0.445</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-0.121</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0.094</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a:solidFill>
                            <a:srgbClr val="000000"/>
                          </a:solidFill>
                          <a:effectLst/>
                          <a:latin typeface="Bahnschrift Condensed" panose="020B0502040204020203" pitchFamily="34" charset="0"/>
                        </a:rPr>
                        <a:t>-0.468</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050" b="0" i="0" u="none" strike="noStrike" dirty="0">
                          <a:solidFill>
                            <a:srgbClr val="000000"/>
                          </a:solidFill>
                          <a:effectLst/>
                          <a:latin typeface="Bahnschrift Condensed" panose="020B0502040204020203" pitchFamily="34" charset="0"/>
                        </a:rPr>
                        <a:t>-0.098</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016766"/>
                  </a:ext>
                </a:extLst>
              </a:tr>
            </a:tbl>
          </a:graphicData>
        </a:graphic>
      </p:graphicFrame>
    </p:spTree>
    <p:extLst>
      <p:ext uri="{BB962C8B-B14F-4D97-AF65-F5344CB8AC3E}">
        <p14:creationId xmlns:p14="http://schemas.microsoft.com/office/powerpoint/2010/main" val="34834592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93F96A6-B1A7-4EA6-8A64-DAD8D2A3F651}"/>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B2FA05DF-3D12-4B13-9DA2-3E2886015D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2D6F2D3D-9AC6-4C4D-B4E0-0F74F3041A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grpSp>
        <p:nvGrpSpPr>
          <p:cNvPr id="7" name="Group 6">
            <a:extLst>
              <a:ext uri="{FF2B5EF4-FFF2-40B4-BE49-F238E27FC236}">
                <a16:creationId xmlns:a16="http://schemas.microsoft.com/office/drawing/2014/main" id="{A544D5DC-DCFE-441A-B6AA-BB34F65FC974}"/>
              </a:ext>
            </a:extLst>
          </p:cNvPr>
          <p:cNvGrpSpPr/>
          <p:nvPr/>
        </p:nvGrpSpPr>
        <p:grpSpPr>
          <a:xfrm>
            <a:off x="-3801" y="1607245"/>
            <a:ext cx="2111733" cy="2768816"/>
            <a:chOff x="-3801" y="1607245"/>
            <a:chExt cx="2111733" cy="2768816"/>
          </a:xfrm>
        </p:grpSpPr>
        <p:sp>
          <p:nvSpPr>
            <p:cNvPr id="8" name="TextBox 7">
              <a:extLst>
                <a:ext uri="{FF2B5EF4-FFF2-40B4-BE49-F238E27FC236}">
                  <a16:creationId xmlns:a16="http://schemas.microsoft.com/office/drawing/2014/main" id="{0F29C63A-C0CE-4A9A-BB59-9795978F7402}"/>
                </a:ext>
              </a:extLst>
            </p:cNvPr>
            <p:cNvSpPr txBox="1"/>
            <p:nvPr/>
          </p:nvSpPr>
          <p:spPr>
            <a:xfrm>
              <a:off x="0" y="160724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9" name="TextBox 8">
              <a:extLst>
                <a:ext uri="{FF2B5EF4-FFF2-40B4-BE49-F238E27FC236}">
                  <a16:creationId xmlns:a16="http://schemas.microsoft.com/office/drawing/2014/main" id="{4ED0A640-7C9A-4EEA-8167-B1D5C25E01F7}"/>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0" name="TextBox 9">
              <a:extLst>
                <a:ext uri="{FF2B5EF4-FFF2-40B4-BE49-F238E27FC236}">
                  <a16:creationId xmlns:a16="http://schemas.microsoft.com/office/drawing/2014/main" id="{BD36D494-1330-4639-A1C6-A4A79A2F2A5D}"/>
                </a:ext>
              </a:extLst>
            </p:cNvPr>
            <p:cNvSpPr txBox="1"/>
            <p:nvPr/>
          </p:nvSpPr>
          <p:spPr>
            <a:xfrm>
              <a:off x="0" y="2530575"/>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1" name="TextBox 10">
              <a:extLst>
                <a:ext uri="{FF2B5EF4-FFF2-40B4-BE49-F238E27FC236}">
                  <a16:creationId xmlns:a16="http://schemas.microsoft.com/office/drawing/2014/main" id="{78E001BB-07A9-42EC-9515-D94EE077DBEF}"/>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4342D220-B420-4C9C-9DC1-FE1F9116A411}"/>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1CEFE030-FE14-4B39-A0DB-0C13D446DB09}"/>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4" name="Footer Placeholder 13">
            <a:extLst>
              <a:ext uri="{FF2B5EF4-FFF2-40B4-BE49-F238E27FC236}">
                <a16:creationId xmlns:a16="http://schemas.microsoft.com/office/drawing/2014/main" id="{91A324F6-1F03-4C6C-A073-A665DA7C175B}"/>
              </a:ext>
            </a:extLst>
          </p:cNvPr>
          <p:cNvSpPr>
            <a:spLocks noGrp="1"/>
          </p:cNvSpPr>
          <p:nvPr>
            <p:ph type="ftr" sz="quarter" idx="11"/>
          </p:nvPr>
        </p:nvSpPr>
        <p:spPr/>
        <p:txBody>
          <a:bodyPr/>
          <a:lstStyle/>
          <a:p>
            <a:r>
              <a:rPr lang="en-SG"/>
              <a:t>© National University of Singapore</a:t>
            </a:r>
          </a:p>
        </p:txBody>
      </p:sp>
      <p:sp>
        <p:nvSpPr>
          <p:cNvPr id="15" name="Slide Number Placeholder 14">
            <a:extLst>
              <a:ext uri="{FF2B5EF4-FFF2-40B4-BE49-F238E27FC236}">
                <a16:creationId xmlns:a16="http://schemas.microsoft.com/office/drawing/2014/main" id="{D8F4F623-CA22-4E24-B258-92BCF51F9DB2}"/>
              </a:ext>
            </a:extLst>
          </p:cNvPr>
          <p:cNvSpPr>
            <a:spLocks noGrp="1"/>
          </p:cNvSpPr>
          <p:nvPr>
            <p:ph type="sldNum" sz="quarter" idx="12"/>
          </p:nvPr>
        </p:nvSpPr>
        <p:spPr/>
        <p:txBody>
          <a:bodyPr/>
          <a:lstStyle/>
          <a:p>
            <a:fld id="{192AC6E2-C970-49CE-8098-A30011EE2F60}" type="slidenum">
              <a:rPr lang="en-SG" smtClean="0"/>
              <a:t>13</a:t>
            </a:fld>
            <a:endParaRPr lang="en-SG"/>
          </a:p>
        </p:txBody>
      </p:sp>
      <p:sp>
        <p:nvSpPr>
          <p:cNvPr id="16" name="TextBox 15">
            <a:extLst>
              <a:ext uri="{FF2B5EF4-FFF2-40B4-BE49-F238E27FC236}">
                <a16:creationId xmlns:a16="http://schemas.microsoft.com/office/drawing/2014/main" id="{F2262605-FF26-48C9-9047-8E904223DD4E}"/>
              </a:ext>
            </a:extLst>
          </p:cNvPr>
          <p:cNvSpPr txBox="1"/>
          <p:nvPr/>
        </p:nvSpPr>
        <p:spPr>
          <a:xfrm>
            <a:off x="2494947" y="43650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Forecasting</a:t>
            </a:r>
            <a:endParaRPr lang="en-SG" sz="4000" dirty="0">
              <a:solidFill>
                <a:srgbClr val="002060"/>
              </a:solidFill>
              <a:latin typeface="Bahnschrift Condensed" panose="020B0502040204020203" pitchFamily="34" charset="0"/>
            </a:endParaRPr>
          </a:p>
        </p:txBody>
      </p:sp>
      <p:sp>
        <p:nvSpPr>
          <p:cNvPr id="17" name="TextBox 16">
            <a:extLst>
              <a:ext uri="{FF2B5EF4-FFF2-40B4-BE49-F238E27FC236}">
                <a16:creationId xmlns:a16="http://schemas.microsoft.com/office/drawing/2014/main" id="{D9C2708C-8EDE-4827-91DA-BBA087EAE232}"/>
              </a:ext>
            </a:extLst>
          </p:cNvPr>
          <p:cNvSpPr txBox="1"/>
          <p:nvPr/>
        </p:nvSpPr>
        <p:spPr>
          <a:xfrm>
            <a:off x="2494947" y="8054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Natural Gas</a:t>
            </a:r>
            <a:endParaRPr lang="en-SG" sz="2800" b="1" dirty="0">
              <a:solidFill>
                <a:srgbClr val="0070C0"/>
              </a:solidFill>
              <a:latin typeface="Bahnschrift Condensed" panose="020B0502040204020203" pitchFamily="34" charset="0"/>
            </a:endParaRPr>
          </a:p>
        </p:txBody>
      </p:sp>
      <p:graphicFrame>
        <p:nvGraphicFramePr>
          <p:cNvPr id="18" name="Chart 17">
            <a:extLst>
              <a:ext uri="{FF2B5EF4-FFF2-40B4-BE49-F238E27FC236}">
                <a16:creationId xmlns:a16="http://schemas.microsoft.com/office/drawing/2014/main" id="{00000000-0008-0000-0300-000009000000}"/>
              </a:ext>
            </a:extLst>
          </p:cNvPr>
          <p:cNvGraphicFramePr>
            <a:graphicFrameLocks/>
          </p:cNvGraphicFramePr>
          <p:nvPr>
            <p:extLst>
              <p:ext uri="{D42A27DB-BD31-4B8C-83A1-F6EECF244321}">
                <p14:modId xmlns:p14="http://schemas.microsoft.com/office/powerpoint/2010/main" val="865561853"/>
              </p:ext>
            </p:extLst>
          </p:nvPr>
        </p:nvGraphicFramePr>
        <p:xfrm>
          <a:off x="2096085" y="1059711"/>
          <a:ext cx="4895224" cy="336953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9" name="Chart 18">
            <a:extLst>
              <a:ext uri="{FF2B5EF4-FFF2-40B4-BE49-F238E27FC236}">
                <a16:creationId xmlns:a16="http://schemas.microsoft.com/office/drawing/2014/main" id="{00000000-0008-0000-0500-000009000000}"/>
              </a:ext>
            </a:extLst>
          </p:cNvPr>
          <p:cNvGraphicFramePr>
            <a:graphicFrameLocks/>
          </p:cNvGraphicFramePr>
          <p:nvPr>
            <p:extLst>
              <p:ext uri="{D42A27DB-BD31-4B8C-83A1-F6EECF244321}">
                <p14:modId xmlns:p14="http://schemas.microsoft.com/office/powerpoint/2010/main" val="3235022386"/>
              </p:ext>
            </p:extLst>
          </p:nvPr>
        </p:nvGraphicFramePr>
        <p:xfrm>
          <a:off x="6911767" y="708984"/>
          <a:ext cx="4979769" cy="341267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 name="Table 1">
            <a:extLst>
              <a:ext uri="{FF2B5EF4-FFF2-40B4-BE49-F238E27FC236}">
                <a16:creationId xmlns:a16="http://schemas.microsoft.com/office/drawing/2014/main" id="{EF586763-9087-4D2A-9E1E-C3E23D138A39}"/>
              </a:ext>
            </a:extLst>
          </p:cNvPr>
          <p:cNvGraphicFramePr>
            <a:graphicFrameLocks noGrp="1"/>
          </p:cNvGraphicFramePr>
          <p:nvPr>
            <p:extLst>
              <p:ext uri="{D42A27DB-BD31-4B8C-83A1-F6EECF244321}">
                <p14:modId xmlns:p14="http://schemas.microsoft.com/office/powerpoint/2010/main" val="1557071062"/>
              </p:ext>
            </p:extLst>
          </p:nvPr>
        </p:nvGraphicFramePr>
        <p:xfrm>
          <a:off x="2582265" y="4145228"/>
          <a:ext cx="4204887" cy="1097280"/>
        </p:xfrm>
        <a:graphic>
          <a:graphicData uri="http://schemas.openxmlformats.org/drawingml/2006/table">
            <a:tbl>
              <a:tblPr>
                <a:tableStyleId>{5C22544A-7EE6-4342-B048-85BDC9FD1C3A}</a:tableStyleId>
              </a:tblPr>
              <a:tblGrid>
                <a:gridCol w="1401629">
                  <a:extLst>
                    <a:ext uri="{9D8B030D-6E8A-4147-A177-3AD203B41FA5}">
                      <a16:colId xmlns:a16="http://schemas.microsoft.com/office/drawing/2014/main" val="3363236544"/>
                    </a:ext>
                  </a:extLst>
                </a:gridCol>
                <a:gridCol w="1401629">
                  <a:extLst>
                    <a:ext uri="{9D8B030D-6E8A-4147-A177-3AD203B41FA5}">
                      <a16:colId xmlns:a16="http://schemas.microsoft.com/office/drawing/2014/main" val="3606996029"/>
                    </a:ext>
                  </a:extLst>
                </a:gridCol>
                <a:gridCol w="1401629">
                  <a:extLst>
                    <a:ext uri="{9D8B030D-6E8A-4147-A177-3AD203B41FA5}">
                      <a16:colId xmlns:a16="http://schemas.microsoft.com/office/drawing/2014/main" val="2336017672"/>
                    </a:ext>
                  </a:extLst>
                </a:gridCol>
              </a:tblGrid>
              <a:tr h="165901">
                <a:tc gridSpan="3">
                  <a:txBody>
                    <a:bodyPr/>
                    <a:lstStyle/>
                    <a:p>
                      <a:pPr algn="l" fontAlgn="b"/>
                      <a:r>
                        <a:rPr lang="en-SG" sz="1200" u="none" strike="noStrike" dirty="0">
                          <a:effectLst/>
                          <a:latin typeface="Bahnschrift Condensed" panose="020B0502040204020203" pitchFamily="34" charset="0"/>
                        </a:rPr>
                        <a:t>Model parameters </a:t>
                      </a:r>
                      <a:endParaRPr lang="en-SG" sz="1200" b="0" i="0" u="none" strike="noStrike" dirty="0">
                        <a:solidFill>
                          <a:srgbClr val="000000"/>
                        </a:solidFill>
                        <a:effectLst/>
                        <a:latin typeface="Bahnschrift Condensed" panose="020B0502040204020203" pitchFamily="34" charset="0"/>
                      </a:endParaRPr>
                    </a:p>
                  </a:txBody>
                  <a:tcPr marL="0" marR="0" marT="0" marB="0" anchor="b">
                    <a:noFill/>
                  </a:tcPr>
                </a:tc>
                <a:tc hMerge="1">
                  <a:txBody>
                    <a:bodyPr/>
                    <a:lstStyle/>
                    <a:p>
                      <a:endParaRPr lang="en-SG"/>
                    </a:p>
                  </a:txBody>
                  <a:tcPr/>
                </a:tc>
                <a:tc hMerge="1">
                  <a:txBody>
                    <a:bodyPr/>
                    <a:lstStyle/>
                    <a:p>
                      <a:endParaRPr lang="en-SG"/>
                    </a:p>
                  </a:txBody>
                  <a:tcPr/>
                </a:tc>
                <a:extLst>
                  <a:ext uri="{0D108BD9-81ED-4DB2-BD59-A6C34878D82A}">
                    <a16:rowId xmlns:a16="http://schemas.microsoft.com/office/drawing/2014/main" val="347799936"/>
                  </a:ext>
                </a:extLst>
              </a:tr>
              <a:tr h="167629">
                <a:tc>
                  <a:txBody>
                    <a:bodyPr/>
                    <a:lstStyle/>
                    <a:p>
                      <a:pPr algn="l" fontAlgn="b"/>
                      <a:endParaRPr lang="en-SG" sz="1200" b="0" i="0" u="none" strike="noStrike" dirty="0">
                        <a:solidFill>
                          <a:srgbClr val="000000"/>
                        </a:solidFill>
                        <a:effectLst/>
                        <a:latin typeface="Bahnschrift Condensed" panose="020B0502040204020203" pitchFamily="34" charset="0"/>
                      </a:endParaRPr>
                    </a:p>
                  </a:txBody>
                  <a:tcPr marL="0" marR="0" marT="0" marB="0" anchor="b">
                    <a:lnB w="28575" cap="flat" cmpd="sng" algn="ctr">
                      <a:solidFill>
                        <a:schemeClr val="tx1"/>
                      </a:solidFill>
                      <a:prstDash val="solid"/>
                      <a:round/>
                      <a:headEnd type="none" w="med" len="med"/>
                      <a:tailEnd type="none" w="med" len="med"/>
                    </a:lnB>
                    <a:noFill/>
                  </a:tcPr>
                </a:tc>
                <a:tc>
                  <a:txBody>
                    <a:bodyPr/>
                    <a:lstStyle/>
                    <a:p>
                      <a:pPr algn="l" fontAlgn="b"/>
                      <a:endParaRPr lang="en-SG" sz="1200" b="0" i="0" u="none" strike="noStrike" dirty="0">
                        <a:solidFill>
                          <a:srgbClr val="000000"/>
                        </a:solidFill>
                        <a:effectLst/>
                        <a:latin typeface="Bahnschrift Condensed" panose="020B0502040204020203" pitchFamily="34" charset="0"/>
                      </a:endParaRPr>
                    </a:p>
                  </a:txBody>
                  <a:tcPr marL="0" marR="0" marT="0" marB="0" anchor="b">
                    <a:lnB w="28575" cap="flat" cmpd="sng" algn="ctr">
                      <a:solidFill>
                        <a:schemeClr val="tx1"/>
                      </a:solidFill>
                      <a:prstDash val="solid"/>
                      <a:round/>
                      <a:headEnd type="none" w="med" len="med"/>
                      <a:tailEnd type="none" w="med" len="med"/>
                    </a:lnB>
                    <a:noFill/>
                  </a:tcPr>
                </a:tc>
                <a:tc>
                  <a:txBody>
                    <a:bodyPr/>
                    <a:lstStyle/>
                    <a:p>
                      <a:pPr algn="l" fontAlgn="b"/>
                      <a:endParaRPr lang="en-SG" sz="1200" b="0" i="0" u="none" strike="noStrike">
                        <a:solidFill>
                          <a:srgbClr val="000000"/>
                        </a:solidFill>
                        <a:effectLst/>
                        <a:latin typeface="Bahnschrift Condensed" panose="020B0502040204020203" pitchFamily="34" charset="0"/>
                      </a:endParaRPr>
                    </a:p>
                  </a:txBody>
                  <a:tcPr marL="0" marR="0" marT="0" marB="0" anchor="b">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35719289"/>
                  </a:ext>
                </a:extLst>
              </a:tr>
              <a:tr h="165902">
                <a:tc>
                  <a:txBody>
                    <a:bodyPr/>
                    <a:lstStyle/>
                    <a:p>
                      <a:pPr algn="ctr" fontAlgn="b"/>
                      <a:r>
                        <a:rPr lang="en-SG" sz="1200" u="none" strike="noStrike" dirty="0">
                          <a:effectLst/>
                          <a:latin typeface="Bahnschrift Condensed" panose="020B0502040204020203" pitchFamily="34" charset="0"/>
                        </a:rPr>
                        <a:t>Statistic</a:t>
                      </a:r>
                      <a:endParaRPr lang="en-SG" sz="1200" b="0" i="0" u="none" strike="noStrike" dirty="0">
                        <a:solidFill>
                          <a:srgbClr val="000000"/>
                        </a:solidFill>
                        <a:effectLst/>
                        <a:latin typeface="Bahnschrift Condensed" panose="020B0502040204020203" pitchFamily="34" charset="0"/>
                      </a:endParaRPr>
                    </a:p>
                  </a:txBody>
                  <a:tcPr marL="0" marR="0" marT="0" marB="0" anchor="b">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fontAlgn="b"/>
                      <a:r>
                        <a:rPr lang="en-SG" sz="1200" u="none" strike="noStrike">
                          <a:effectLst/>
                          <a:latin typeface="Bahnschrift Condensed" panose="020B0502040204020203" pitchFamily="34" charset="0"/>
                        </a:rPr>
                        <a:t>Parameter</a:t>
                      </a:r>
                      <a:endParaRPr lang="en-SG" sz="1200" b="0" i="0" u="none" strike="noStrike">
                        <a:solidFill>
                          <a:srgbClr val="000000"/>
                        </a:solidFill>
                        <a:effectLst/>
                        <a:latin typeface="Bahnschrift Condensed" panose="020B0502040204020203" pitchFamily="34" charset="0"/>
                      </a:endParaRPr>
                    </a:p>
                  </a:txBody>
                  <a:tcPr marL="0" marR="0" marT="0" marB="0" anchor="b">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tc>
                  <a:txBody>
                    <a:bodyPr/>
                    <a:lstStyle/>
                    <a:p>
                      <a:pPr algn="ctr" fontAlgn="b"/>
                      <a:r>
                        <a:rPr lang="en-SG" sz="1200" u="none" strike="noStrike">
                          <a:effectLst/>
                          <a:latin typeface="Bahnschrift Condensed" panose="020B0502040204020203" pitchFamily="34" charset="0"/>
                        </a:rPr>
                        <a:t>Standard error</a:t>
                      </a:r>
                      <a:endParaRPr lang="en-SG" sz="1200" b="0" i="0" u="none" strike="noStrike">
                        <a:solidFill>
                          <a:srgbClr val="000000"/>
                        </a:solidFill>
                        <a:effectLst/>
                        <a:latin typeface="Bahnschrift Condensed" panose="020B0502040204020203" pitchFamily="34" charset="0"/>
                      </a:endParaRPr>
                    </a:p>
                  </a:txBody>
                  <a:tcPr marL="0" marR="0" marT="0" marB="0" anchor="b">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99281596"/>
                  </a:ext>
                </a:extLst>
              </a:tr>
              <a:tr h="165902">
                <a:tc>
                  <a:txBody>
                    <a:bodyPr/>
                    <a:lstStyle/>
                    <a:p>
                      <a:pPr algn="ctr" fontAlgn="b"/>
                      <a:endParaRPr lang="en-SG" sz="1200" b="0" i="0" u="none" strike="noStrike">
                        <a:solidFill>
                          <a:srgbClr val="000000"/>
                        </a:solidFill>
                        <a:effectLst/>
                        <a:latin typeface="Bahnschrift Condensed" panose="020B0502040204020203" pitchFamily="34" charset="0"/>
                      </a:endParaRPr>
                    </a:p>
                  </a:txBody>
                  <a:tcPr marL="0" marR="0" marT="0" marB="0" anchor="b">
                    <a:lnT w="28575" cap="flat" cmpd="sng" algn="ctr">
                      <a:solidFill>
                        <a:schemeClr val="tx1"/>
                      </a:solidFill>
                      <a:prstDash val="solid"/>
                      <a:round/>
                      <a:headEnd type="none" w="med" len="med"/>
                      <a:tailEnd type="none" w="med" len="med"/>
                    </a:lnT>
                    <a:noFill/>
                  </a:tcPr>
                </a:tc>
                <a:tc>
                  <a:txBody>
                    <a:bodyPr/>
                    <a:lstStyle/>
                    <a:p>
                      <a:pPr algn="ctr" fontAlgn="b"/>
                      <a:endParaRPr lang="en-SG" sz="1200" b="0" i="0" u="none" strike="noStrike">
                        <a:solidFill>
                          <a:srgbClr val="000000"/>
                        </a:solidFill>
                        <a:effectLst/>
                        <a:latin typeface="Bahnschrift Condensed" panose="020B0502040204020203" pitchFamily="34" charset="0"/>
                      </a:endParaRPr>
                    </a:p>
                  </a:txBody>
                  <a:tcPr marL="0" marR="0" marT="0" marB="0" anchor="b">
                    <a:lnT w="28575" cap="flat" cmpd="sng" algn="ctr">
                      <a:solidFill>
                        <a:schemeClr val="tx1"/>
                      </a:solidFill>
                      <a:prstDash val="solid"/>
                      <a:round/>
                      <a:headEnd type="none" w="med" len="med"/>
                      <a:tailEnd type="none" w="med" len="med"/>
                    </a:lnT>
                    <a:noFill/>
                  </a:tcPr>
                </a:tc>
                <a:tc>
                  <a:txBody>
                    <a:bodyPr/>
                    <a:lstStyle/>
                    <a:p>
                      <a:pPr algn="ctr" fontAlgn="b"/>
                      <a:endParaRPr lang="en-SG" sz="1200" b="0" i="0" u="none" strike="noStrike">
                        <a:solidFill>
                          <a:srgbClr val="000000"/>
                        </a:solidFill>
                        <a:effectLst/>
                        <a:latin typeface="Bahnschrift Condensed" panose="020B0502040204020203" pitchFamily="34" charset="0"/>
                      </a:endParaRPr>
                    </a:p>
                  </a:txBody>
                  <a:tcPr marL="0" marR="0" marT="0" marB="0" anchor="b">
                    <a:lnT w="28575"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460210508"/>
                  </a:ext>
                </a:extLst>
              </a:tr>
              <a:tr h="165901">
                <a:tc>
                  <a:txBody>
                    <a:bodyPr/>
                    <a:lstStyle/>
                    <a:p>
                      <a:pPr algn="l" fontAlgn="b"/>
                      <a:r>
                        <a:rPr lang="en-SG" sz="1200" u="none" strike="noStrike">
                          <a:effectLst/>
                          <a:latin typeface="Bahnschrift Condensed" panose="020B0502040204020203" pitchFamily="34" charset="0"/>
                        </a:rPr>
                        <a:t>alpha</a:t>
                      </a:r>
                      <a:endParaRPr lang="en-SG" sz="120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200" u="none" strike="noStrike">
                          <a:effectLst/>
                          <a:latin typeface="Bahnschrift Condensed" panose="020B0502040204020203" pitchFamily="34" charset="0"/>
                        </a:rPr>
                        <a:t>0.83839</a:t>
                      </a:r>
                      <a:endParaRPr lang="en-SG" sz="120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200" u="none" strike="noStrike">
                          <a:effectLst/>
                          <a:latin typeface="Bahnschrift Condensed" panose="020B0502040204020203" pitchFamily="34" charset="0"/>
                        </a:rPr>
                        <a:t>0.010086</a:t>
                      </a:r>
                      <a:endParaRPr lang="en-SG" sz="1200" b="0" i="0" u="none" strike="noStrike">
                        <a:solidFill>
                          <a:srgbClr val="000000"/>
                        </a:solidFill>
                        <a:effectLst/>
                        <a:latin typeface="Bahnschrift Condensed" panose="020B0502040204020203" pitchFamily="34" charset="0"/>
                      </a:endParaRPr>
                    </a:p>
                  </a:txBody>
                  <a:tcPr marL="0" marR="0" marT="0" marB="0" anchor="b">
                    <a:noFill/>
                  </a:tcPr>
                </a:tc>
                <a:extLst>
                  <a:ext uri="{0D108BD9-81ED-4DB2-BD59-A6C34878D82A}">
                    <a16:rowId xmlns:a16="http://schemas.microsoft.com/office/drawing/2014/main" val="3620862698"/>
                  </a:ext>
                </a:extLst>
              </a:tr>
              <a:tr h="167629">
                <a:tc>
                  <a:txBody>
                    <a:bodyPr/>
                    <a:lstStyle/>
                    <a:p>
                      <a:pPr algn="l" fontAlgn="b"/>
                      <a:r>
                        <a:rPr lang="en-SG" sz="1200" u="none" strike="noStrike" dirty="0">
                          <a:effectLst/>
                          <a:latin typeface="Bahnschrift Condensed" panose="020B0502040204020203" pitchFamily="34" charset="0"/>
                        </a:rPr>
                        <a:t>S1</a:t>
                      </a:r>
                      <a:endParaRPr lang="en-SG" sz="1200" b="0" i="0" u="none" strike="noStrike" dirty="0">
                        <a:solidFill>
                          <a:srgbClr val="000000"/>
                        </a:solidFill>
                        <a:effectLst/>
                        <a:latin typeface="Bahnschrift Condensed" panose="020B0502040204020203" pitchFamily="34" charset="0"/>
                      </a:endParaRPr>
                    </a:p>
                  </a:txBody>
                  <a:tcPr marL="0" marR="0" marT="0" marB="0" anchor="b">
                    <a:lnB w="28575" cap="flat" cmpd="sng" algn="ctr">
                      <a:solidFill>
                        <a:schemeClr val="tx1"/>
                      </a:solidFill>
                      <a:prstDash val="solid"/>
                      <a:round/>
                      <a:headEnd type="none" w="med" len="med"/>
                      <a:tailEnd type="none" w="med" len="med"/>
                    </a:lnB>
                    <a:noFill/>
                  </a:tcPr>
                </a:tc>
                <a:tc>
                  <a:txBody>
                    <a:bodyPr/>
                    <a:lstStyle/>
                    <a:p>
                      <a:pPr algn="r" fontAlgn="b"/>
                      <a:r>
                        <a:rPr lang="en-SG" sz="1200" u="none" strike="noStrike" dirty="0">
                          <a:effectLst/>
                          <a:latin typeface="Bahnschrift Condensed" panose="020B0502040204020203" pitchFamily="34" charset="0"/>
                        </a:rPr>
                        <a:t>257.4</a:t>
                      </a:r>
                      <a:endParaRPr lang="en-SG" sz="1200" b="0" i="0" u="none" strike="noStrike" dirty="0">
                        <a:solidFill>
                          <a:srgbClr val="000000"/>
                        </a:solidFill>
                        <a:effectLst/>
                        <a:latin typeface="Bahnschrift Condensed" panose="020B0502040204020203" pitchFamily="34" charset="0"/>
                      </a:endParaRPr>
                    </a:p>
                  </a:txBody>
                  <a:tcPr marL="0" marR="0" marT="0" marB="0" anchor="b">
                    <a:lnB w="28575" cap="flat" cmpd="sng" algn="ctr">
                      <a:solidFill>
                        <a:schemeClr val="tx1"/>
                      </a:solidFill>
                      <a:prstDash val="solid"/>
                      <a:round/>
                      <a:headEnd type="none" w="med" len="med"/>
                      <a:tailEnd type="none" w="med" len="med"/>
                    </a:lnB>
                    <a:noFill/>
                  </a:tcPr>
                </a:tc>
                <a:tc>
                  <a:txBody>
                    <a:bodyPr/>
                    <a:lstStyle/>
                    <a:p>
                      <a:pPr algn="l" fontAlgn="b"/>
                      <a:r>
                        <a:rPr lang="en-SG" sz="1200" u="none" strike="noStrike" dirty="0">
                          <a:effectLst/>
                          <a:latin typeface="Bahnschrift Condensed" panose="020B0502040204020203" pitchFamily="34" charset="0"/>
                        </a:rPr>
                        <a:t> </a:t>
                      </a:r>
                      <a:endParaRPr lang="en-SG" sz="1200" b="0" i="0" u="none" strike="noStrike" dirty="0">
                        <a:solidFill>
                          <a:srgbClr val="000000"/>
                        </a:solidFill>
                        <a:effectLst/>
                        <a:latin typeface="Bahnschrift Condensed" panose="020B0502040204020203" pitchFamily="34" charset="0"/>
                      </a:endParaRPr>
                    </a:p>
                  </a:txBody>
                  <a:tcPr marL="0" marR="0" marT="0" marB="0" anchor="b">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4474830"/>
                  </a:ext>
                </a:extLst>
              </a:tr>
            </a:tbl>
          </a:graphicData>
        </a:graphic>
      </p:graphicFrame>
      <p:graphicFrame>
        <p:nvGraphicFramePr>
          <p:cNvPr id="23" name="Table 22">
            <a:extLst>
              <a:ext uri="{FF2B5EF4-FFF2-40B4-BE49-F238E27FC236}">
                <a16:creationId xmlns:a16="http://schemas.microsoft.com/office/drawing/2014/main" id="{1C694E31-3C12-4367-9D41-EC695D17B86A}"/>
              </a:ext>
            </a:extLst>
          </p:cNvPr>
          <p:cNvGraphicFramePr>
            <a:graphicFrameLocks noGrp="1"/>
          </p:cNvGraphicFramePr>
          <p:nvPr>
            <p:extLst>
              <p:ext uri="{D42A27DB-BD31-4B8C-83A1-F6EECF244321}">
                <p14:modId xmlns:p14="http://schemas.microsoft.com/office/powerpoint/2010/main" val="2356547216"/>
              </p:ext>
            </p:extLst>
          </p:nvPr>
        </p:nvGraphicFramePr>
        <p:xfrm>
          <a:off x="6911767" y="3945890"/>
          <a:ext cx="4895224" cy="2410460"/>
        </p:xfrm>
        <a:graphic>
          <a:graphicData uri="http://schemas.openxmlformats.org/drawingml/2006/table">
            <a:tbl>
              <a:tblPr>
                <a:tableStyleId>{5C22544A-7EE6-4342-B048-85BDC9FD1C3A}</a:tableStyleId>
              </a:tblPr>
              <a:tblGrid>
                <a:gridCol w="587907">
                  <a:extLst>
                    <a:ext uri="{9D8B030D-6E8A-4147-A177-3AD203B41FA5}">
                      <a16:colId xmlns:a16="http://schemas.microsoft.com/office/drawing/2014/main" val="4071832140"/>
                    </a:ext>
                  </a:extLst>
                </a:gridCol>
                <a:gridCol w="623901">
                  <a:extLst>
                    <a:ext uri="{9D8B030D-6E8A-4147-A177-3AD203B41FA5}">
                      <a16:colId xmlns:a16="http://schemas.microsoft.com/office/drawing/2014/main" val="1290031193"/>
                    </a:ext>
                  </a:extLst>
                </a:gridCol>
                <a:gridCol w="623901">
                  <a:extLst>
                    <a:ext uri="{9D8B030D-6E8A-4147-A177-3AD203B41FA5}">
                      <a16:colId xmlns:a16="http://schemas.microsoft.com/office/drawing/2014/main" val="2131170886"/>
                    </a:ext>
                  </a:extLst>
                </a:gridCol>
                <a:gridCol w="599905">
                  <a:extLst>
                    <a:ext uri="{9D8B030D-6E8A-4147-A177-3AD203B41FA5}">
                      <a16:colId xmlns:a16="http://schemas.microsoft.com/office/drawing/2014/main" val="4124993377"/>
                    </a:ext>
                  </a:extLst>
                </a:gridCol>
                <a:gridCol w="623901">
                  <a:extLst>
                    <a:ext uri="{9D8B030D-6E8A-4147-A177-3AD203B41FA5}">
                      <a16:colId xmlns:a16="http://schemas.microsoft.com/office/drawing/2014/main" val="528406470"/>
                    </a:ext>
                  </a:extLst>
                </a:gridCol>
                <a:gridCol w="623901">
                  <a:extLst>
                    <a:ext uri="{9D8B030D-6E8A-4147-A177-3AD203B41FA5}">
                      <a16:colId xmlns:a16="http://schemas.microsoft.com/office/drawing/2014/main" val="217614175"/>
                    </a:ext>
                  </a:extLst>
                </a:gridCol>
                <a:gridCol w="623901">
                  <a:extLst>
                    <a:ext uri="{9D8B030D-6E8A-4147-A177-3AD203B41FA5}">
                      <a16:colId xmlns:a16="http://schemas.microsoft.com/office/drawing/2014/main" val="1185192022"/>
                    </a:ext>
                  </a:extLst>
                </a:gridCol>
                <a:gridCol w="587907">
                  <a:extLst>
                    <a:ext uri="{9D8B030D-6E8A-4147-A177-3AD203B41FA5}">
                      <a16:colId xmlns:a16="http://schemas.microsoft.com/office/drawing/2014/main" val="1768144147"/>
                    </a:ext>
                  </a:extLst>
                </a:gridCol>
              </a:tblGrid>
              <a:tr h="177800">
                <a:tc gridSpan="2">
                  <a:txBody>
                    <a:bodyPr/>
                    <a:lstStyle/>
                    <a:p>
                      <a:pPr algn="l" fontAlgn="b"/>
                      <a:r>
                        <a:rPr lang="en-SG" sz="1050" u="none" strike="noStrike" dirty="0">
                          <a:effectLst/>
                          <a:latin typeface="Bahnschrift Condensed" panose="020B0502040204020203" pitchFamily="34" charset="0"/>
                        </a:rPr>
                        <a:t>Model parameters:</a:t>
                      </a:r>
                      <a:endParaRPr lang="en-SG" sz="1050" b="0" i="0" u="none" strike="noStrike" dirty="0">
                        <a:solidFill>
                          <a:srgbClr val="000000"/>
                        </a:solidFill>
                        <a:effectLst/>
                        <a:latin typeface="Bahnschrift Condensed" panose="020B0502040204020203" pitchFamily="34" charset="0"/>
                      </a:endParaRPr>
                    </a:p>
                  </a:txBody>
                  <a:tcPr marL="0" marR="0" marT="0" marB="0" anchor="b">
                    <a:noFill/>
                  </a:tcPr>
                </a:tc>
                <a:tc hMerge="1">
                  <a:txBody>
                    <a:bodyPr/>
                    <a:lstStyle/>
                    <a:p>
                      <a:endParaRPr lang="en-SG"/>
                    </a:p>
                  </a:txBody>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l" fontAlgn="b"/>
                      <a:r>
                        <a:rPr lang="en-SG" sz="1050" u="none" strike="noStrike" dirty="0">
                          <a:effectLst/>
                          <a:latin typeface="Bahnschrift Condensed" panose="020B0502040204020203" pitchFamily="34" charset="0"/>
                        </a:rPr>
                        <a:t> </a:t>
                      </a:r>
                      <a:endParaRPr lang="en-SG" sz="1050" b="0" i="0" u="none" strike="noStrike" dirty="0">
                        <a:solidFill>
                          <a:srgbClr val="000000"/>
                        </a:solidFill>
                        <a:effectLst/>
                        <a:latin typeface="Bahnschrift Condensed" panose="020B0502040204020203" pitchFamily="34" charset="0"/>
                      </a:endParaRPr>
                    </a:p>
                  </a:txBody>
                  <a:tcPr marL="0" marR="0" marT="0" marB="0" anchor="b">
                    <a:noFill/>
                  </a:tcPr>
                </a:tc>
                <a:extLst>
                  <a:ext uri="{0D108BD9-81ED-4DB2-BD59-A6C34878D82A}">
                    <a16:rowId xmlns:a16="http://schemas.microsoft.com/office/drawing/2014/main" val="4111100253"/>
                  </a:ext>
                </a:extLst>
              </a:tr>
              <a:tr h="184785">
                <a:tc>
                  <a:txBody>
                    <a:bodyPr/>
                    <a:lstStyle/>
                    <a:p>
                      <a:pPr algn="l" fontAlgn="b"/>
                      <a:r>
                        <a:rPr lang="en-SG" sz="1050" u="none" strike="noStrike" dirty="0">
                          <a:effectLst/>
                          <a:latin typeface="Bahnschrift Condensed" panose="020B0502040204020203" pitchFamily="34" charset="0"/>
                        </a:rPr>
                        <a:t> </a:t>
                      </a:r>
                      <a:endParaRPr lang="en-SG" sz="1050" b="0" i="0" u="none" strike="noStrike" dirty="0">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dirty="0">
                          <a:effectLst/>
                          <a:latin typeface="Bahnschrift Condensed" panose="020B0502040204020203" pitchFamily="34" charset="0"/>
                        </a:rPr>
                        <a:t> </a:t>
                      </a:r>
                      <a:endParaRPr lang="en-SG" sz="1050" b="0" i="0" u="none" strike="noStrike" dirty="0">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extLst>
                  <a:ext uri="{0D108BD9-81ED-4DB2-BD59-A6C34878D82A}">
                    <a16:rowId xmlns:a16="http://schemas.microsoft.com/office/drawing/2014/main" val="3942619503"/>
                  </a:ext>
                </a:extLst>
              </a:tr>
              <a:tr h="177800">
                <a:tc>
                  <a:txBody>
                    <a:bodyPr/>
                    <a:lstStyle/>
                    <a:p>
                      <a:pPr algn="ctr" fontAlgn="b"/>
                      <a:r>
                        <a:rPr lang="en-SG" sz="1050" u="none" strike="noStrike" dirty="0">
                          <a:effectLst/>
                          <a:latin typeface="Bahnschrift Condensed" panose="020B0502040204020203" pitchFamily="34" charset="0"/>
                        </a:rPr>
                        <a:t>Parameter</a:t>
                      </a:r>
                      <a:endParaRPr lang="en-SG" sz="1050" b="0" i="0" u="none" strike="noStrike" dirty="0">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b"/>
                      <a:r>
                        <a:rPr lang="en-SG" sz="1050" u="none" strike="noStrike" dirty="0">
                          <a:effectLst/>
                          <a:latin typeface="Bahnschrift Condensed" panose="020B0502040204020203" pitchFamily="34" charset="0"/>
                        </a:rPr>
                        <a:t>Value</a:t>
                      </a:r>
                      <a:endParaRPr lang="en-SG" sz="1050" b="0" i="0" u="none" strike="noStrike" dirty="0">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b"/>
                      <a:r>
                        <a:rPr lang="en-SG" sz="1050" u="none" strike="noStrike">
                          <a:effectLst/>
                          <a:latin typeface="Bahnschrift Condensed" panose="020B0502040204020203" pitchFamily="34" charset="0"/>
                        </a:rPr>
                        <a:t>Hessian standard error</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b"/>
                      <a:r>
                        <a:rPr lang="en-SG" sz="1050" u="none" strike="noStrike">
                          <a:effectLst/>
                          <a:latin typeface="Bahnschrift Condensed" panose="020B0502040204020203" pitchFamily="34" charset="0"/>
                        </a:rPr>
                        <a:t>Lower bound (95%)</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b"/>
                      <a:r>
                        <a:rPr lang="en-SG" sz="1050" u="none" strike="noStrike">
                          <a:effectLst/>
                          <a:latin typeface="Bahnschrift Condensed" panose="020B0502040204020203" pitchFamily="34" charset="0"/>
                        </a:rPr>
                        <a:t>Upper bound (95%)</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extLst>
                  <a:ext uri="{0D108BD9-81ED-4DB2-BD59-A6C34878D82A}">
                    <a16:rowId xmlns:a16="http://schemas.microsoft.com/office/drawing/2014/main" val="1874471253"/>
                  </a:ext>
                </a:extLst>
              </a:tr>
              <a:tr h="184785">
                <a:tc>
                  <a:txBody>
                    <a:bodyPr/>
                    <a:lstStyle/>
                    <a:p>
                      <a:pPr algn="l" fontAlgn="b"/>
                      <a:r>
                        <a:rPr lang="en-SG" sz="1050" u="none" strike="noStrike" dirty="0">
                          <a:effectLst/>
                          <a:latin typeface="Bahnschrift Condensed" panose="020B0502040204020203" pitchFamily="34" charset="0"/>
                        </a:rPr>
                        <a:t>Constant</a:t>
                      </a:r>
                      <a:endParaRPr lang="en-SG" sz="1050" b="0" i="0" u="none" strike="noStrike" dirty="0">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r" fontAlgn="b"/>
                      <a:r>
                        <a:rPr lang="en-SG" sz="1050" u="none" strike="noStrike">
                          <a:effectLst/>
                          <a:latin typeface="Bahnschrift Condensed" panose="020B0502040204020203" pitchFamily="34" charset="0"/>
                        </a:rPr>
                        <a:t>8.256</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r" fontAlgn="b"/>
                      <a:r>
                        <a:rPr lang="en-SG" sz="1050" u="none" strike="noStrike">
                          <a:effectLst/>
                          <a:latin typeface="Bahnschrift Condensed" panose="020B0502040204020203" pitchFamily="34" charset="0"/>
                        </a:rPr>
                        <a:t>45.341</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r" fontAlgn="b"/>
                      <a:r>
                        <a:rPr lang="en-SG" sz="1050" u="none" strike="noStrike">
                          <a:effectLst/>
                          <a:latin typeface="Bahnschrift Condensed" panose="020B0502040204020203" pitchFamily="34" charset="0"/>
                        </a:rPr>
                        <a:t>-80.611</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r" fontAlgn="b"/>
                      <a:r>
                        <a:rPr lang="en-SG" sz="1050" u="none" strike="noStrike">
                          <a:effectLst/>
                          <a:latin typeface="Bahnschrift Condensed" panose="020B0502040204020203" pitchFamily="34" charset="0"/>
                        </a:rPr>
                        <a:t>97.123</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extLst>
                  <a:ext uri="{0D108BD9-81ED-4DB2-BD59-A6C34878D82A}">
                    <a16:rowId xmlns:a16="http://schemas.microsoft.com/office/drawing/2014/main" val="1447861821"/>
                  </a:ext>
                </a:extLst>
              </a:tr>
              <a:tr h="184785">
                <a:tc>
                  <a:txBody>
                    <a:bodyPr/>
                    <a:lstStyle/>
                    <a:p>
                      <a:pPr algn="l" fontAlgn="b"/>
                      <a:r>
                        <a:rPr lang="en-SG" sz="1050" u="none" strike="noStrike" dirty="0">
                          <a:effectLst/>
                          <a:latin typeface="Bahnschrift Condensed" panose="020B0502040204020203" pitchFamily="34" charset="0"/>
                        </a:rPr>
                        <a:t> </a:t>
                      </a:r>
                      <a:endParaRPr lang="en-SG" sz="1050" b="0" i="0" u="none" strike="noStrike" dirty="0">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dirty="0">
                          <a:effectLst/>
                          <a:latin typeface="Bahnschrift Condensed" panose="020B0502040204020203" pitchFamily="34" charset="0"/>
                        </a:rPr>
                        <a:t> </a:t>
                      </a:r>
                      <a:endParaRPr lang="en-SG" sz="1050" b="0" i="0" u="none" strike="noStrike" dirty="0">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dirty="0">
                          <a:effectLst/>
                          <a:latin typeface="Bahnschrift Condensed" panose="020B0502040204020203" pitchFamily="34" charset="0"/>
                        </a:rPr>
                        <a:t> </a:t>
                      </a:r>
                      <a:endParaRPr lang="en-SG" sz="1050" b="0" i="0" u="none" strike="noStrike" dirty="0">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a:effectLst/>
                          <a:latin typeface="Bahnschrift Condensed" panose="020B0502040204020203" pitchFamily="34" charset="0"/>
                        </a:rPr>
                        <a:t> </a:t>
                      </a:r>
                      <a:endParaRPr lang="en-SG" sz="1050" b="0" i="0" u="none" strike="noStrike">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l" fontAlgn="b"/>
                      <a:r>
                        <a:rPr lang="en-SG" sz="1050" u="none" strike="noStrike" dirty="0">
                          <a:effectLst/>
                          <a:latin typeface="Bahnschrift Condensed" panose="020B0502040204020203" pitchFamily="34" charset="0"/>
                        </a:rPr>
                        <a:t> </a:t>
                      </a:r>
                      <a:endParaRPr lang="en-SG" sz="1050" b="0" i="0" u="none" strike="noStrike" dirty="0">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25936604"/>
                  </a:ext>
                </a:extLst>
              </a:tr>
              <a:tr h="177800">
                <a:tc>
                  <a:txBody>
                    <a:bodyPr/>
                    <a:lstStyle/>
                    <a:p>
                      <a:pPr algn="ctr" fontAlgn="b"/>
                      <a:r>
                        <a:rPr lang="en-SG" sz="1050" u="none" strike="noStrike" dirty="0">
                          <a:effectLst/>
                          <a:latin typeface="Bahnschrift Condensed" panose="020B0502040204020203" pitchFamily="34" charset="0"/>
                        </a:rPr>
                        <a:t>Parameter</a:t>
                      </a:r>
                      <a:endParaRPr lang="en-SG" sz="1050" b="0" i="0" u="none" strike="noStrike" dirty="0">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b"/>
                      <a:r>
                        <a:rPr lang="en-SG" sz="1050" u="none" strike="noStrike">
                          <a:effectLst/>
                          <a:latin typeface="Bahnschrift Condensed" panose="020B0502040204020203" pitchFamily="34" charset="0"/>
                        </a:rPr>
                        <a:t>Value</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b"/>
                      <a:r>
                        <a:rPr lang="en-SG" sz="1050" u="none" strike="noStrike">
                          <a:effectLst/>
                          <a:latin typeface="Bahnschrift Condensed" panose="020B0502040204020203" pitchFamily="34" charset="0"/>
                        </a:rPr>
                        <a:t>Hessian standard error</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b"/>
                      <a:r>
                        <a:rPr lang="en-SG" sz="1050" u="none" strike="noStrike" dirty="0">
                          <a:effectLst/>
                          <a:latin typeface="Bahnschrift Condensed" panose="020B0502040204020203" pitchFamily="34" charset="0"/>
                        </a:rPr>
                        <a:t>Lower bound (95%)</a:t>
                      </a:r>
                      <a:endParaRPr lang="en-SG" sz="1050" b="0" i="0" u="none" strike="noStrike" dirty="0">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b"/>
                      <a:r>
                        <a:rPr lang="en-SG" sz="1050" u="none" strike="noStrike">
                          <a:effectLst/>
                          <a:latin typeface="Bahnschrift Condensed" panose="020B0502040204020203" pitchFamily="34" charset="0"/>
                        </a:rPr>
                        <a:t>Upper bound (95%)</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b"/>
                      <a:r>
                        <a:rPr lang="en-SG" sz="1050" u="none" strike="noStrike">
                          <a:effectLst/>
                          <a:latin typeface="Bahnschrift Condensed" panose="020B0502040204020203" pitchFamily="34" charset="0"/>
                        </a:rPr>
                        <a:t>Asympt. standard error</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b"/>
                      <a:r>
                        <a:rPr lang="en-SG" sz="1050" u="none" strike="noStrike">
                          <a:effectLst/>
                          <a:latin typeface="Bahnschrift Condensed" panose="020B0502040204020203" pitchFamily="34" charset="0"/>
                        </a:rPr>
                        <a:t>Lower bound (95%)</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tc>
                  <a:txBody>
                    <a:bodyPr/>
                    <a:lstStyle/>
                    <a:p>
                      <a:pPr algn="ctr" fontAlgn="b"/>
                      <a:r>
                        <a:rPr lang="en-SG" sz="1050" u="none" strike="noStrike">
                          <a:effectLst/>
                          <a:latin typeface="Bahnschrift Condensed" panose="020B0502040204020203" pitchFamily="34" charset="0"/>
                        </a:rPr>
                        <a:t>Upper bound (95%)</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329349"/>
                  </a:ext>
                </a:extLst>
              </a:tr>
              <a:tr h="177800">
                <a:tc>
                  <a:txBody>
                    <a:bodyPr/>
                    <a:lstStyle/>
                    <a:p>
                      <a:pPr algn="l" fontAlgn="b"/>
                      <a:r>
                        <a:rPr lang="en-SG" sz="1050" u="none" strike="noStrike">
                          <a:effectLst/>
                          <a:latin typeface="Bahnschrift Condensed" panose="020B0502040204020203" pitchFamily="34" charset="0"/>
                        </a:rPr>
                        <a:t>AR(1)</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noFill/>
                  </a:tcPr>
                </a:tc>
                <a:tc>
                  <a:txBody>
                    <a:bodyPr/>
                    <a:lstStyle/>
                    <a:p>
                      <a:pPr algn="r" fontAlgn="b"/>
                      <a:r>
                        <a:rPr lang="en-SG" sz="1050" u="none" strike="noStrike">
                          <a:effectLst/>
                          <a:latin typeface="Bahnschrift Condensed" panose="020B0502040204020203" pitchFamily="34" charset="0"/>
                        </a:rPr>
                        <a:t>-0.200</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noFill/>
                  </a:tcPr>
                </a:tc>
                <a:tc>
                  <a:txBody>
                    <a:bodyPr/>
                    <a:lstStyle/>
                    <a:p>
                      <a:pPr algn="r" fontAlgn="b"/>
                      <a:r>
                        <a:rPr lang="en-SG" sz="1050" u="none" strike="noStrike">
                          <a:effectLst/>
                          <a:latin typeface="Bahnschrift Condensed" panose="020B0502040204020203" pitchFamily="34" charset="0"/>
                        </a:rPr>
                        <a:t>0.097</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noFill/>
                  </a:tcPr>
                </a:tc>
                <a:tc>
                  <a:txBody>
                    <a:bodyPr/>
                    <a:lstStyle/>
                    <a:p>
                      <a:pPr algn="r" fontAlgn="b"/>
                      <a:r>
                        <a:rPr lang="en-SG" sz="1050" u="none" strike="noStrike">
                          <a:effectLst/>
                          <a:latin typeface="Bahnschrift Condensed" panose="020B0502040204020203" pitchFamily="34" charset="0"/>
                        </a:rPr>
                        <a:t>-0.390</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noFill/>
                  </a:tcPr>
                </a:tc>
                <a:tc>
                  <a:txBody>
                    <a:bodyPr/>
                    <a:lstStyle/>
                    <a:p>
                      <a:pPr algn="r" fontAlgn="b"/>
                      <a:r>
                        <a:rPr lang="en-SG" sz="1050" u="none" strike="noStrike" dirty="0">
                          <a:effectLst/>
                          <a:latin typeface="Bahnschrift Condensed" panose="020B0502040204020203" pitchFamily="34" charset="0"/>
                        </a:rPr>
                        <a:t>-0.011</a:t>
                      </a:r>
                      <a:endParaRPr lang="en-SG" sz="1050" b="0" i="0" u="none" strike="noStrike" dirty="0">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noFill/>
                  </a:tcPr>
                </a:tc>
                <a:tc>
                  <a:txBody>
                    <a:bodyPr/>
                    <a:lstStyle/>
                    <a:p>
                      <a:pPr algn="r" fontAlgn="b"/>
                      <a:r>
                        <a:rPr lang="en-SG" sz="1050" u="none" strike="noStrike">
                          <a:effectLst/>
                          <a:latin typeface="Bahnschrift Condensed" panose="020B0502040204020203" pitchFamily="34" charset="0"/>
                        </a:rPr>
                        <a:t>0.101</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noFill/>
                  </a:tcPr>
                </a:tc>
                <a:tc>
                  <a:txBody>
                    <a:bodyPr/>
                    <a:lstStyle/>
                    <a:p>
                      <a:pPr algn="r" fontAlgn="b"/>
                      <a:r>
                        <a:rPr lang="en-SG" sz="1050" u="none" strike="noStrike">
                          <a:effectLst/>
                          <a:latin typeface="Bahnschrift Condensed" panose="020B0502040204020203" pitchFamily="34" charset="0"/>
                        </a:rPr>
                        <a:t>-0.399</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noFill/>
                  </a:tcPr>
                </a:tc>
                <a:tc>
                  <a:txBody>
                    <a:bodyPr/>
                    <a:lstStyle/>
                    <a:p>
                      <a:pPr algn="r" fontAlgn="b"/>
                      <a:r>
                        <a:rPr lang="en-SG" sz="1050" u="none" strike="noStrike">
                          <a:effectLst/>
                          <a:latin typeface="Bahnschrift Condensed" panose="020B0502040204020203" pitchFamily="34" charset="0"/>
                        </a:rPr>
                        <a:t>-0.002</a:t>
                      </a:r>
                      <a:endParaRPr lang="en-SG" sz="1050" b="0" i="0" u="none" strike="noStrike">
                        <a:solidFill>
                          <a:srgbClr val="000000"/>
                        </a:solidFill>
                        <a:effectLst/>
                        <a:latin typeface="Bahnschrift Condensed" panose="020B0502040204020203" pitchFamily="34" charset="0"/>
                      </a:endParaRPr>
                    </a:p>
                  </a:txBody>
                  <a:tcPr marL="0" marR="0" marT="0" marB="0" anchor="b">
                    <a:lnT w="1905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050496743"/>
                  </a:ext>
                </a:extLst>
              </a:tr>
              <a:tr h="177800">
                <a:tc>
                  <a:txBody>
                    <a:bodyPr/>
                    <a:lstStyle/>
                    <a:p>
                      <a:pPr algn="l" fontAlgn="b"/>
                      <a:r>
                        <a:rPr lang="en-SG" sz="1050" u="none" strike="noStrike">
                          <a:effectLst/>
                          <a:latin typeface="Bahnschrift Condensed" panose="020B0502040204020203" pitchFamily="34" charset="0"/>
                        </a:rPr>
                        <a:t>AR(2)</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a:effectLst/>
                          <a:latin typeface="Bahnschrift Condensed" panose="020B0502040204020203" pitchFamily="34" charset="0"/>
                        </a:rPr>
                        <a:t>-0.508</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a:effectLst/>
                          <a:latin typeface="Bahnschrift Condensed" panose="020B0502040204020203" pitchFamily="34" charset="0"/>
                        </a:rPr>
                        <a:t>0.108</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a:effectLst/>
                          <a:latin typeface="Bahnschrift Condensed" panose="020B0502040204020203" pitchFamily="34" charset="0"/>
                        </a:rPr>
                        <a:t>-0.720</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dirty="0">
                          <a:effectLst/>
                          <a:latin typeface="Bahnschrift Condensed" panose="020B0502040204020203" pitchFamily="34" charset="0"/>
                        </a:rPr>
                        <a:t>-0.296</a:t>
                      </a:r>
                      <a:endParaRPr lang="en-SG" sz="1050" b="0" i="0" u="none" strike="noStrike" dirty="0">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a:effectLst/>
                          <a:latin typeface="Bahnschrift Condensed" panose="020B0502040204020203" pitchFamily="34" charset="0"/>
                        </a:rPr>
                        <a:t>0.103</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a:effectLst/>
                          <a:latin typeface="Bahnschrift Condensed" panose="020B0502040204020203" pitchFamily="34" charset="0"/>
                        </a:rPr>
                        <a:t>-0.710</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a:effectLst/>
                          <a:latin typeface="Bahnschrift Condensed" panose="020B0502040204020203" pitchFamily="34" charset="0"/>
                        </a:rPr>
                        <a:t>-0.307</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extLst>
                  <a:ext uri="{0D108BD9-81ED-4DB2-BD59-A6C34878D82A}">
                    <a16:rowId xmlns:a16="http://schemas.microsoft.com/office/drawing/2014/main" val="68977888"/>
                  </a:ext>
                </a:extLst>
              </a:tr>
              <a:tr h="177800">
                <a:tc>
                  <a:txBody>
                    <a:bodyPr/>
                    <a:lstStyle/>
                    <a:p>
                      <a:pPr algn="l" fontAlgn="b"/>
                      <a:r>
                        <a:rPr lang="en-SG" sz="1050" u="none" strike="noStrike" dirty="0">
                          <a:effectLst/>
                          <a:latin typeface="Bahnschrift Condensed" panose="020B0502040204020203" pitchFamily="34" charset="0"/>
                        </a:rPr>
                        <a:t>SAR(1)</a:t>
                      </a:r>
                      <a:endParaRPr lang="en-SG" sz="1050" b="0" i="0" u="none" strike="noStrike" dirty="0">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a:effectLst/>
                          <a:latin typeface="Bahnschrift Condensed" panose="020B0502040204020203" pitchFamily="34" charset="0"/>
                        </a:rPr>
                        <a:t>-1.048</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a:effectLst/>
                          <a:latin typeface="Bahnschrift Condensed" panose="020B0502040204020203" pitchFamily="34" charset="0"/>
                        </a:rPr>
                        <a:t>0.107</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a:effectLst/>
                          <a:latin typeface="Bahnschrift Condensed" panose="020B0502040204020203" pitchFamily="34" charset="0"/>
                        </a:rPr>
                        <a:t>-1.258</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a:effectLst/>
                          <a:latin typeface="Bahnschrift Condensed" panose="020B0502040204020203" pitchFamily="34" charset="0"/>
                        </a:rPr>
                        <a:t>-0.838</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dirty="0">
                          <a:effectLst/>
                          <a:latin typeface="Bahnschrift Condensed" panose="020B0502040204020203" pitchFamily="34" charset="0"/>
                        </a:rPr>
                        <a:t>0.106</a:t>
                      </a:r>
                      <a:endParaRPr lang="en-SG" sz="1050" b="0" i="0" u="none" strike="noStrike" dirty="0">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dirty="0">
                          <a:effectLst/>
                          <a:latin typeface="Bahnschrift Condensed" panose="020B0502040204020203" pitchFamily="34" charset="0"/>
                        </a:rPr>
                        <a:t>-1.256</a:t>
                      </a:r>
                      <a:endParaRPr lang="en-SG" sz="1050" b="0" i="0" u="none" strike="noStrike" dirty="0">
                        <a:solidFill>
                          <a:srgbClr val="000000"/>
                        </a:solidFill>
                        <a:effectLst/>
                        <a:latin typeface="Bahnschrift Condensed" panose="020B0502040204020203" pitchFamily="34" charset="0"/>
                      </a:endParaRPr>
                    </a:p>
                  </a:txBody>
                  <a:tcPr marL="0" marR="0" marT="0" marB="0" anchor="b">
                    <a:noFill/>
                  </a:tcPr>
                </a:tc>
                <a:tc>
                  <a:txBody>
                    <a:bodyPr/>
                    <a:lstStyle/>
                    <a:p>
                      <a:pPr algn="r" fontAlgn="b"/>
                      <a:r>
                        <a:rPr lang="en-SG" sz="1050" u="none" strike="noStrike">
                          <a:effectLst/>
                          <a:latin typeface="Bahnschrift Condensed" panose="020B0502040204020203" pitchFamily="34" charset="0"/>
                        </a:rPr>
                        <a:t>-0.839</a:t>
                      </a:r>
                      <a:endParaRPr lang="en-SG" sz="1050" b="0" i="0" u="none" strike="noStrike">
                        <a:solidFill>
                          <a:srgbClr val="000000"/>
                        </a:solidFill>
                        <a:effectLst/>
                        <a:latin typeface="Bahnschrift Condensed" panose="020B0502040204020203" pitchFamily="34" charset="0"/>
                      </a:endParaRPr>
                    </a:p>
                  </a:txBody>
                  <a:tcPr marL="0" marR="0" marT="0" marB="0" anchor="b">
                    <a:noFill/>
                  </a:tcPr>
                </a:tc>
                <a:extLst>
                  <a:ext uri="{0D108BD9-81ED-4DB2-BD59-A6C34878D82A}">
                    <a16:rowId xmlns:a16="http://schemas.microsoft.com/office/drawing/2014/main" val="2752857328"/>
                  </a:ext>
                </a:extLst>
              </a:tr>
              <a:tr h="184785">
                <a:tc>
                  <a:txBody>
                    <a:bodyPr/>
                    <a:lstStyle/>
                    <a:p>
                      <a:pPr algn="l" fontAlgn="b"/>
                      <a:r>
                        <a:rPr lang="en-SG" sz="1050" u="none" strike="noStrike" dirty="0">
                          <a:effectLst/>
                          <a:latin typeface="Bahnschrift Condensed" panose="020B0502040204020203" pitchFamily="34" charset="0"/>
                        </a:rPr>
                        <a:t>SAR(2)</a:t>
                      </a:r>
                      <a:endParaRPr lang="en-SG" sz="1050" b="0" i="0" u="none" strike="noStrike" dirty="0">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r" fontAlgn="b"/>
                      <a:r>
                        <a:rPr lang="en-SG" sz="1050" u="none" strike="noStrike" dirty="0">
                          <a:effectLst/>
                          <a:latin typeface="Bahnschrift Condensed" panose="020B0502040204020203" pitchFamily="34" charset="0"/>
                        </a:rPr>
                        <a:t>-0.436</a:t>
                      </a:r>
                      <a:endParaRPr lang="en-SG" sz="1050" b="0" i="0" u="none" strike="noStrike" dirty="0">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r" fontAlgn="b"/>
                      <a:r>
                        <a:rPr lang="en-SG" sz="1050" u="none" strike="noStrike" dirty="0">
                          <a:effectLst/>
                          <a:latin typeface="Bahnschrift Condensed" panose="020B0502040204020203" pitchFamily="34" charset="0"/>
                        </a:rPr>
                        <a:t>0.102</a:t>
                      </a:r>
                      <a:endParaRPr lang="en-SG" sz="1050" b="0" i="0" u="none" strike="noStrike" dirty="0">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r" fontAlgn="b"/>
                      <a:r>
                        <a:rPr lang="en-SG" sz="1050" u="none" strike="noStrike" dirty="0">
                          <a:effectLst/>
                          <a:latin typeface="Bahnschrift Condensed" panose="020B0502040204020203" pitchFamily="34" charset="0"/>
                        </a:rPr>
                        <a:t>-0.636</a:t>
                      </a:r>
                      <a:endParaRPr lang="en-SG" sz="1050" b="0" i="0" u="none" strike="noStrike" dirty="0">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r" fontAlgn="b"/>
                      <a:r>
                        <a:rPr lang="en-SG" sz="1050" u="none" strike="noStrike" dirty="0">
                          <a:effectLst/>
                          <a:latin typeface="Bahnschrift Condensed" panose="020B0502040204020203" pitchFamily="34" charset="0"/>
                        </a:rPr>
                        <a:t>-0.236</a:t>
                      </a:r>
                      <a:endParaRPr lang="en-SG" sz="1050" b="0" i="0" u="none" strike="noStrike" dirty="0">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r" fontAlgn="b"/>
                      <a:r>
                        <a:rPr lang="en-SG" sz="1050" u="none" strike="noStrike" dirty="0">
                          <a:effectLst/>
                          <a:latin typeface="Bahnschrift Condensed" panose="020B0502040204020203" pitchFamily="34" charset="0"/>
                        </a:rPr>
                        <a:t>0.106</a:t>
                      </a:r>
                      <a:endParaRPr lang="en-SG" sz="1050" b="0" i="0" u="none" strike="noStrike" dirty="0">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r" fontAlgn="b"/>
                      <a:r>
                        <a:rPr lang="en-SG" sz="1050" u="none" strike="noStrike" dirty="0">
                          <a:effectLst/>
                          <a:latin typeface="Bahnschrift Condensed" panose="020B0502040204020203" pitchFamily="34" charset="0"/>
                        </a:rPr>
                        <a:t>-0.645</a:t>
                      </a:r>
                      <a:endParaRPr lang="en-SG" sz="1050" b="0" i="0" u="none" strike="noStrike" dirty="0">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tc>
                  <a:txBody>
                    <a:bodyPr/>
                    <a:lstStyle/>
                    <a:p>
                      <a:pPr algn="r" fontAlgn="b"/>
                      <a:r>
                        <a:rPr lang="en-SG" sz="1050" u="none" strike="noStrike" dirty="0">
                          <a:effectLst/>
                          <a:latin typeface="Bahnschrift Condensed" panose="020B0502040204020203" pitchFamily="34" charset="0"/>
                        </a:rPr>
                        <a:t>-0.228</a:t>
                      </a:r>
                      <a:endParaRPr lang="en-SG" sz="1050" b="0" i="0" u="none" strike="noStrike" dirty="0">
                        <a:solidFill>
                          <a:srgbClr val="000000"/>
                        </a:solidFill>
                        <a:effectLst/>
                        <a:latin typeface="Bahnschrift Condensed" panose="020B0502040204020203" pitchFamily="34" charset="0"/>
                      </a:endParaRPr>
                    </a:p>
                  </a:txBody>
                  <a:tcPr marL="0" marR="0" marT="0" marB="0" anchor="b">
                    <a:lnB w="190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57854014"/>
                  </a:ext>
                </a:extLst>
              </a:tr>
            </a:tbl>
          </a:graphicData>
        </a:graphic>
      </p:graphicFrame>
    </p:spTree>
    <p:extLst>
      <p:ext uri="{BB962C8B-B14F-4D97-AF65-F5344CB8AC3E}">
        <p14:creationId xmlns:p14="http://schemas.microsoft.com/office/powerpoint/2010/main" val="13699499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DFBF951-4657-4B65-9831-DBB91C8A6AB1}"/>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EC0A969B-302B-4917-A302-56DB60992F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8BCD8B8E-682E-4686-B407-F65970E9E3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grpSp>
        <p:nvGrpSpPr>
          <p:cNvPr id="7" name="Group 6">
            <a:extLst>
              <a:ext uri="{FF2B5EF4-FFF2-40B4-BE49-F238E27FC236}">
                <a16:creationId xmlns:a16="http://schemas.microsoft.com/office/drawing/2014/main" id="{0069B43B-9CEB-4D98-A41E-895412089269}"/>
              </a:ext>
            </a:extLst>
          </p:cNvPr>
          <p:cNvGrpSpPr/>
          <p:nvPr/>
        </p:nvGrpSpPr>
        <p:grpSpPr>
          <a:xfrm>
            <a:off x="-3801" y="1607245"/>
            <a:ext cx="2111733" cy="2768816"/>
            <a:chOff x="-3801" y="1607245"/>
            <a:chExt cx="2111733" cy="2768816"/>
          </a:xfrm>
        </p:grpSpPr>
        <p:sp>
          <p:nvSpPr>
            <p:cNvPr id="8" name="TextBox 7">
              <a:extLst>
                <a:ext uri="{FF2B5EF4-FFF2-40B4-BE49-F238E27FC236}">
                  <a16:creationId xmlns:a16="http://schemas.microsoft.com/office/drawing/2014/main" id="{47C17175-9FC8-432C-B844-1F1CBE27E2EC}"/>
                </a:ext>
              </a:extLst>
            </p:cNvPr>
            <p:cNvSpPr txBox="1"/>
            <p:nvPr/>
          </p:nvSpPr>
          <p:spPr>
            <a:xfrm>
              <a:off x="0" y="160724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9" name="TextBox 8">
              <a:extLst>
                <a:ext uri="{FF2B5EF4-FFF2-40B4-BE49-F238E27FC236}">
                  <a16:creationId xmlns:a16="http://schemas.microsoft.com/office/drawing/2014/main" id="{79E9C9B2-A631-4C7E-BB92-02351CC81427}"/>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0" name="TextBox 9">
              <a:extLst>
                <a:ext uri="{FF2B5EF4-FFF2-40B4-BE49-F238E27FC236}">
                  <a16:creationId xmlns:a16="http://schemas.microsoft.com/office/drawing/2014/main" id="{74961208-CF71-4F00-ABB7-7C40B64DCB7E}"/>
                </a:ext>
              </a:extLst>
            </p:cNvPr>
            <p:cNvSpPr txBox="1"/>
            <p:nvPr/>
          </p:nvSpPr>
          <p:spPr>
            <a:xfrm>
              <a:off x="0" y="253057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1" name="TextBox 10">
              <a:extLst>
                <a:ext uri="{FF2B5EF4-FFF2-40B4-BE49-F238E27FC236}">
                  <a16:creationId xmlns:a16="http://schemas.microsoft.com/office/drawing/2014/main" id="{5527E6DF-1990-40E5-8F15-5C07804FCECB}"/>
                </a:ext>
              </a:extLst>
            </p:cNvPr>
            <p:cNvSpPr txBox="1"/>
            <p:nvPr/>
          </p:nvSpPr>
          <p:spPr>
            <a:xfrm>
              <a:off x="0" y="2990024"/>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B02EE924-2486-434B-8EF7-1E71BA708AF2}"/>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9A52B311-BA22-483A-8CAA-1709ED652EFD}"/>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4" name="Footer Placeholder 13">
            <a:extLst>
              <a:ext uri="{FF2B5EF4-FFF2-40B4-BE49-F238E27FC236}">
                <a16:creationId xmlns:a16="http://schemas.microsoft.com/office/drawing/2014/main" id="{0995D452-683C-4127-90AB-6DA57ABB3FAA}"/>
              </a:ext>
            </a:extLst>
          </p:cNvPr>
          <p:cNvSpPr>
            <a:spLocks noGrp="1"/>
          </p:cNvSpPr>
          <p:nvPr>
            <p:ph type="ftr" sz="quarter" idx="11"/>
          </p:nvPr>
        </p:nvSpPr>
        <p:spPr/>
        <p:txBody>
          <a:bodyPr/>
          <a:lstStyle/>
          <a:p>
            <a:r>
              <a:rPr lang="en-SG" dirty="0"/>
              <a:t>© National University of Singapore</a:t>
            </a:r>
          </a:p>
        </p:txBody>
      </p:sp>
      <p:sp>
        <p:nvSpPr>
          <p:cNvPr id="15" name="Slide Number Placeholder 14">
            <a:extLst>
              <a:ext uri="{FF2B5EF4-FFF2-40B4-BE49-F238E27FC236}">
                <a16:creationId xmlns:a16="http://schemas.microsoft.com/office/drawing/2014/main" id="{C5E39F43-9D4D-46BA-B574-23650C7D7BEA}"/>
              </a:ext>
            </a:extLst>
          </p:cNvPr>
          <p:cNvSpPr>
            <a:spLocks noGrp="1"/>
          </p:cNvSpPr>
          <p:nvPr>
            <p:ph type="sldNum" sz="quarter" idx="12"/>
          </p:nvPr>
        </p:nvSpPr>
        <p:spPr/>
        <p:txBody>
          <a:bodyPr/>
          <a:lstStyle/>
          <a:p>
            <a:fld id="{192AC6E2-C970-49CE-8098-A30011EE2F60}" type="slidenum">
              <a:rPr lang="en-SG" smtClean="0"/>
              <a:t>14</a:t>
            </a:fld>
            <a:endParaRPr lang="en-SG"/>
          </a:p>
        </p:txBody>
      </p:sp>
      <p:sp>
        <p:nvSpPr>
          <p:cNvPr id="16" name="TextBox 15">
            <a:extLst>
              <a:ext uri="{FF2B5EF4-FFF2-40B4-BE49-F238E27FC236}">
                <a16:creationId xmlns:a16="http://schemas.microsoft.com/office/drawing/2014/main" id="{9FDD307D-21AC-4222-89DC-403A5F296825}"/>
              </a:ext>
            </a:extLst>
          </p:cNvPr>
          <p:cNvSpPr txBox="1"/>
          <p:nvPr/>
        </p:nvSpPr>
        <p:spPr>
          <a:xfrm>
            <a:off x="2494947" y="71082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Error Statistics &amp; Evaluation</a:t>
            </a:r>
            <a:endParaRPr lang="en-SG" sz="4000" dirty="0">
              <a:solidFill>
                <a:srgbClr val="002060"/>
              </a:solidFill>
              <a:latin typeface="Bahnschrift Condensed" panose="020B0502040204020203" pitchFamily="34" charset="0"/>
            </a:endParaRPr>
          </a:p>
        </p:txBody>
      </p:sp>
      <p:sp>
        <p:nvSpPr>
          <p:cNvPr id="17" name="TextBox 16">
            <a:extLst>
              <a:ext uri="{FF2B5EF4-FFF2-40B4-BE49-F238E27FC236}">
                <a16:creationId xmlns:a16="http://schemas.microsoft.com/office/drawing/2014/main" id="{A4B6FF7A-EE81-4C2D-ADE2-AB2DA6A11852}"/>
              </a:ext>
            </a:extLst>
          </p:cNvPr>
          <p:cNvSpPr txBox="1"/>
          <p:nvPr/>
        </p:nvSpPr>
        <p:spPr>
          <a:xfrm>
            <a:off x="2494947" y="35486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Electricity</a:t>
            </a:r>
            <a:endParaRPr lang="en-SG" sz="2800" b="1" dirty="0">
              <a:solidFill>
                <a:srgbClr val="0070C0"/>
              </a:solidFill>
              <a:latin typeface="Bahnschrift Condensed" panose="020B0502040204020203" pitchFamily="34" charset="0"/>
            </a:endParaRPr>
          </a:p>
        </p:txBody>
      </p:sp>
      <p:sp>
        <p:nvSpPr>
          <p:cNvPr id="23" name="TextBox 22">
            <a:extLst>
              <a:ext uri="{FF2B5EF4-FFF2-40B4-BE49-F238E27FC236}">
                <a16:creationId xmlns:a16="http://schemas.microsoft.com/office/drawing/2014/main" id="{677E9727-0AFC-4531-B20D-A885AA107FBB}"/>
              </a:ext>
            </a:extLst>
          </p:cNvPr>
          <p:cNvSpPr txBox="1"/>
          <p:nvPr/>
        </p:nvSpPr>
        <p:spPr>
          <a:xfrm>
            <a:off x="5277636" y="5958731"/>
            <a:ext cx="3332964" cy="338554"/>
          </a:xfrm>
          <a:prstGeom prst="rect">
            <a:avLst/>
          </a:prstGeom>
          <a:noFill/>
        </p:spPr>
        <p:txBody>
          <a:bodyPr wrap="none" rtlCol="0">
            <a:spAutoFit/>
          </a:bodyPr>
          <a:lstStyle/>
          <a:p>
            <a:r>
              <a:rPr lang="en-US" sz="1600" dirty="0">
                <a:latin typeface="Bahnschrift Condensed" panose="020B0502040204020203" pitchFamily="34" charset="0"/>
              </a:rPr>
              <a:t>Table 1: Error Statistics for different techniques</a:t>
            </a:r>
            <a:endParaRPr lang="en-SG" sz="1600" dirty="0">
              <a:latin typeface="Bahnschrift Condensed" panose="020B0502040204020203" pitchFamily="34" charset="0"/>
            </a:endParaRPr>
          </a:p>
        </p:txBody>
      </p:sp>
      <p:graphicFrame>
        <p:nvGraphicFramePr>
          <p:cNvPr id="19" name="Table 18">
            <a:extLst>
              <a:ext uri="{FF2B5EF4-FFF2-40B4-BE49-F238E27FC236}">
                <a16:creationId xmlns:a16="http://schemas.microsoft.com/office/drawing/2014/main" id="{7038F035-B845-4E45-A718-DE3E5258D726}"/>
              </a:ext>
            </a:extLst>
          </p:cNvPr>
          <p:cNvGraphicFramePr>
            <a:graphicFrameLocks noGrp="1"/>
          </p:cNvGraphicFramePr>
          <p:nvPr>
            <p:extLst>
              <p:ext uri="{D42A27DB-BD31-4B8C-83A1-F6EECF244321}">
                <p14:modId xmlns:p14="http://schemas.microsoft.com/office/powerpoint/2010/main" val="3578704747"/>
              </p:ext>
            </p:extLst>
          </p:nvPr>
        </p:nvGraphicFramePr>
        <p:xfrm>
          <a:off x="2494947" y="1541026"/>
          <a:ext cx="9388435" cy="4358640"/>
        </p:xfrm>
        <a:graphic>
          <a:graphicData uri="http://schemas.openxmlformats.org/drawingml/2006/table">
            <a:tbl>
              <a:tblPr firstRow="1" bandRow="1">
                <a:tableStyleId>{5C22544A-7EE6-4342-B048-85BDC9FD1C3A}</a:tableStyleId>
              </a:tblPr>
              <a:tblGrid>
                <a:gridCol w="1877687">
                  <a:extLst>
                    <a:ext uri="{9D8B030D-6E8A-4147-A177-3AD203B41FA5}">
                      <a16:colId xmlns:a16="http://schemas.microsoft.com/office/drawing/2014/main" val="1271078379"/>
                    </a:ext>
                  </a:extLst>
                </a:gridCol>
                <a:gridCol w="1302452">
                  <a:extLst>
                    <a:ext uri="{9D8B030D-6E8A-4147-A177-3AD203B41FA5}">
                      <a16:colId xmlns:a16="http://schemas.microsoft.com/office/drawing/2014/main" val="1280542409"/>
                    </a:ext>
                  </a:extLst>
                </a:gridCol>
                <a:gridCol w="2069432">
                  <a:extLst>
                    <a:ext uri="{9D8B030D-6E8A-4147-A177-3AD203B41FA5}">
                      <a16:colId xmlns:a16="http://schemas.microsoft.com/office/drawing/2014/main" val="2233312640"/>
                    </a:ext>
                  </a:extLst>
                </a:gridCol>
                <a:gridCol w="2069432">
                  <a:extLst>
                    <a:ext uri="{9D8B030D-6E8A-4147-A177-3AD203B41FA5}">
                      <a16:colId xmlns:a16="http://schemas.microsoft.com/office/drawing/2014/main" val="444840912"/>
                    </a:ext>
                  </a:extLst>
                </a:gridCol>
                <a:gridCol w="2069432">
                  <a:extLst>
                    <a:ext uri="{9D8B030D-6E8A-4147-A177-3AD203B41FA5}">
                      <a16:colId xmlns:a16="http://schemas.microsoft.com/office/drawing/2014/main" val="390392290"/>
                    </a:ext>
                  </a:extLst>
                </a:gridCol>
              </a:tblGrid>
              <a:tr h="242316">
                <a:tc>
                  <a:txBody>
                    <a:bodyPr/>
                    <a:lstStyle/>
                    <a:p>
                      <a:pPr algn="ctr"/>
                      <a:r>
                        <a:rPr lang="en-US" sz="1600" dirty="0">
                          <a:solidFill>
                            <a:schemeClr val="tx1"/>
                          </a:solidFill>
                          <a:latin typeface="Bahnschrift Condensed" panose="020B0502040204020203" pitchFamily="34" charset="0"/>
                        </a:rPr>
                        <a:t>Time Series</a:t>
                      </a:r>
                      <a:endParaRPr lang="en-SG" sz="1600" dirty="0">
                        <a:solidFill>
                          <a:schemeClr val="tx1"/>
                        </a:solidFill>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Error Statistics</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Smoothing</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Decomposition</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ARIMA</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66465933"/>
                  </a:ext>
                </a:extLst>
              </a:tr>
              <a:tr h="242316">
                <a:tc rowSpan="2">
                  <a:txBody>
                    <a:bodyPr/>
                    <a:lstStyle/>
                    <a:p>
                      <a:r>
                        <a:rPr lang="en-US" sz="1400" dirty="0">
                          <a:solidFill>
                            <a:schemeClr val="tx1"/>
                          </a:solidFill>
                          <a:latin typeface="Bahnschrift Condensed" panose="020B0502040204020203" pitchFamily="34" charset="0"/>
                        </a:rPr>
                        <a:t>Industry Related</a:t>
                      </a:r>
                      <a:endParaRPr lang="en-SG" sz="1400" dirty="0">
                        <a:solidFill>
                          <a:schemeClr val="tx1"/>
                        </a:solidFill>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RMSE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59.46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51.51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45.8</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3257084837"/>
                  </a:ext>
                </a:extLst>
              </a:tr>
              <a:tr h="242316">
                <a:tc vMerge="1">
                  <a:txBody>
                    <a:bodyPr/>
                    <a:lstStyle/>
                    <a:p>
                      <a:endParaRPr lang="en-SG"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MAPE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2.33</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1783780652"/>
                  </a:ext>
                </a:extLst>
              </a:tr>
              <a:tr h="242316">
                <a:tc rowSpan="2">
                  <a:txBody>
                    <a:bodyPr/>
                    <a:lstStyle/>
                    <a:p>
                      <a:r>
                        <a:rPr lang="en-US" sz="1400" dirty="0">
                          <a:solidFill>
                            <a:schemeClr val="tx1"/>
                          </a:solidFill>
                          <a:latin typeface="Bahnschrift Condensed" panose="020B0502040204020203" pitchFamily="34" charset="0"/>
                        </a:rPr>
                        <a:t>Service Related</a:t>
                      </a:r>
                      <a:endParaRPr lang="en-SG" sz="1400" dirty="0">
                        <a:solidFill>
                          <a:schemeClr val="tx1"/>
                        </a:solidFill>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RMSE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55.61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38.55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tc>
                  <a:txBody>
                    <a:bodyPr/>
                    <a:lstStyle/>
                    <a:p>
                      <a:pPr algn="ctr"/>
                      <a:r>
                        <a:rPr lang="en-SG" sz="1600" dirty="0">
                          <a:solidFill>
                            <a:schemeClr val="tx1"/>
                          </a:solidFill>
                          <a:latin typeface="Bahnschrift Condensed" panose="020B0502040204020203" pitchFamily="34" charset="0"/>
                        </a:rPr>
                        <a:t>36.67</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00998761"/>
                  </a:ext>
                </a:extLst>
              </a:tr>
              <a:tr h="242316">
                <a:tc vMerge="1">
                  <a:txBody>
                    <a:bodyPr/>
                    <a:lstStyle/>
                    <a:p>
                      <a:endParaRPr lang="en-SG"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MAPE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tc>
                  <a:txBody>
                    <a:bodyPr/>
                    <a:lstStyle/>
                    <a:p>
                      <a:pPr algn="ctr"/>
                      <a:r>
                        <a:rPr lang="en-SG" sz="1600" dirty="0">
                          <a:solidFill>
                            <a:schemeClr val="tx1"/>
                          </a:solidFill>
                          <a:latin typeface="Bahnschrift Condensed" panose="020B0502040204020203" pitchFamily="34" charset="0"/>
                        </a:rPr>
                        <a:t>1.86</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91980772"/>
                  </a:ext>
                </a:extLst>
              </a:tr>
              <a:tr h="242316">
                <a:tc rowSpan="2">
                  <a:txBody>
                    <a:bodyPr/>
                    <a:lstStyle/>
                    <a:p>
                      <a:r>
                        <a:rPr lang="en-US" sz="1400" dirty="0">
                          <a:solidFill>
                            <a:schemeClr val="tx1"/>
                          </a:solidFill>
                          <a:latin typeface="Bahnschrift Condensed" panose="020B0502040204020203" pitchFamily="34" charset="0"/>
                        </a:rPr>
                        <a:t>Transport Related</a:t>
                      </a:r>
                      <a:endParaRPr lang="en-SG" sz="1400" dirty="0">
                        <a:solidFill>
                          <a:schemeClr val="tx1"/>
                        </a:solidFill>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RMSE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7.89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8.63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5.97</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1216731789"/>
                  </a:ext>
                </a:extLst>
              </a:tr>
              <a:tr h="242316">
                <a:tc vMerge="1">
                  <a:txBody>
                    <a:bodyPr/>
                    <a:lstStyle/>
                    <a:p>
                      <a:endParaRPr lang="en-SG"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MAPE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3.51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2.25</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2794515240"/>
                  </a:ext>
                </a:extLst>
              </a:tr>
              <a:tr h="242316">
                <a:tc rowSpan="2">
                  <a:txBody>
                    <a:bodyPr/>
                    <a:lstStyle/>
                    <a:p>
                      <a:r>
                        <a:rPr lang="en-US" sz="1400" dirty="0">
                          <a:solidFill>
                            <a:schemeClr val="tx1"/>
                          </a:solidFill>
                          <a:latin typeface="Bahnschrift Condensed" panose="020B0502040204020203" pitchFamily="34" charset="0"/>
                        </a:rPr>
                        <a:t>Households</a:t>
                      </a:r>
                      <a:endParaRPr lang="en-SG" sz="1400" dirty="0">
                        <a:solidFill>
                          <a:schemeClr val="tx1"/>
                        </a:solidFill>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RMSE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31.04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42.47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17.5</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3613931992"/>
                  </a:ext>
                </a:extLst>
              </a:tr>
              <a:tr h="242316">
                <a:tc vMerge="1">
                  <a:txBody>
                    <a:bodyPr/>
                    <a:lstStyle/>
                    <a:p>
                      <a:endParaRPr lang="en-SG"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MAPE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2.09</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1363540665"/>
                  </a:ext>
                </a:extLst>
              </a:tr>
              <a:tr h="242316">
                <a:tc rowSpan="2">
                  <a:txBody>
                    <a:bodyPr/>
                    <a:lstStyle/>
                    <a:p>
                      <a:r>
                        <a:rPr lang="en-US" sz="1400" dirty="0">
                          <a:solidFill>
                            <a:schemeClr val="tx1"/>
                          </a:solidFill>
                          <a:latin typeface="Bahnschrift Condensed" panose="020B0502040204020203" pitchFamily="34" charset="0"/>
                        </a:rPr>
                        <a:t>Others</a:t>
                      </a:r>
                      <a:endParaRPr lang="en-SG" sz="1400" dirty="0">
                        <a:solidFill>
                          <a:schemeClr val="tx1"/>
                        </a:solidFill>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RMSE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1.92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3.86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1.83</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1113934150"/>
                  </a:ext>
                </a:extLst>
              </a:tr>
              <a:tr h="242316">
                <a:tc vMerge="1">
                  <a:txBody>
                    <a:bodyPr/>
                    <a:lstStyle/>
                    <a:p>
                      <a:endParaRPr lang="en-SG"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MAPE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3.64</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4113515632"/>
                  </a:ext>
                </a:extLst>
              </a:tr>
              <a:tr h="242316">
                <a:tc rowSpan="2">
                  <a:txBody>
                    <a:bodyPr/>
                    <a:lstStyle/>
                    <a:p>
                      <a:r>
                        <a:rPr lang="en-US" sz="1400" dirty="0">
                          <a:solidFill>
                            <a:schemeClr val="tx1"/>
                          </a:solidFill>
                          <a:latin typeface="Bahnschrift Condensed" panose="020B0502040204020203" pitchFamily="34" charset="0"/>
                        </a:rPr>
                        <a:t>Total Consumption (Forecasted Directly)</a:t>
                      </a:r>
                      <a:endParaRPr lang="en-SG" sz="1400" dirty="0">
                        <a:solidFill>
                          <a:schemeClr val="tx1"/>
                        </a:solidFill>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RMSE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92.1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tc>
                  <a:txBody>
                    <a:bodyPr/>
                    <a:lstStyle/>
                    <a:p>
                      <a:pPr algn="ctr"/>
                      <a:r>
                        <a:rPr lang="en-SG" sz="1600" dirty="0">
                          <a:solidFill>
                            <a:schemeClr val="tx1"/>
                          </a:solidFill>
                          <a:latin typeface="Bahnschrift Condensed" panose="020B0502040204020203" pitchFamily="34" charset="0"/>
                        </a:rPr>
                        <a:t>134.31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96.18</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2374462"/>
                  </a:ext>
                </a:extLst>
              </a:tr>
              <a:tr h="242316">
                <a:tc vMerge="1">
                  <a:txBody>
                    <a:bodyPr/>
                    <a:lstStyle/>
                    <a:p>
                      <a:endParaRPr lang="en-SG"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MAPE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2.056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tc>
                  <a:txBody>
                    <a:bodyPr/>
                    <a:lstStyle/>
                    <a:p>
                      <a:pPr algn="ctr"/>
                      <a:r>
                        <a:rPr lang="en-SG" sz="1600" dirty="0">
                          <a:solidFill>
                            <a:schemeClr val="tx1"/>
                          </a:solidFill>
                          <a:latin typeface="Bahnschrift Condensed" panose="020B0502040204020203"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SG" sz="1600" dirty="0">
                          <a:solidFill>
                            <a:schemeClr val="tx1"/>
                          </a:solidFill>
                          <a:latin typeface="Bahnschrift Condensed" panose="020B0502040204020203" pitchFamily="34" charset="0"/>
                        </a:rPr>
                        <a:t>1.93</a:t>
                      </a: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6774063"/>
                  </a:ext>
                </a:extLst>
              </a:tr>
            </a:tbl>
          </a:graphicData>
        </a:graphic>
      </p:graphicFrame>
    </p:spTree>
    <p:extLst>
      <p:ext uri="{BB962C8B-B14F-4D97-AF65-F5344CB8AC3E}">
        <p14:creationId xmlns:p14="http://schemas.microsoft.com/office/powerpoint/2010/main" val="25500058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E133F0-D3A9-4D09-B123-C96FB640CDB4}"/>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4C719753-DC27-4669-9365-C3A3A7C2AF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F242B2A2-224E-4A31-A7C1-6351356FD9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grpSp>
        <p:nvGrpSpPr>
          <p:cNvPr id="7" name="Group 6">
            <a:extLst>
              <a:ext uri="{FF2B5EF4-FFF2-40B4-BE49-F238E27FC236}">
                <a16:creationId xmlns:a16="http://schemas.microsoft.com/office/drawing/2014/main" id="{BD602219-A2DC-4EA3-B110-12650913C03B}"/>
              </a:ext>
            </a:extLst>
          </p:cNvPr>
          <p:cNvGrpSpPr/>
          <p:nvPr/>
        </p:nvGrpSpPr>
        <p:grpSpPr>
          <a:xfrm>
            <a:off x="-3801" y="1607245"/>
            <a:ext cx="2111733" cy="2768816"/>
            <a:chOff x="-3801" y="1607245"/>
            <a:chExt cx="2111733" cy="2768816"/>
          </a:xfrm>
        </p:grpSpPr>
        <p:sp>
          <p:nvSpPr>
            <p:cNvPr id="8" name="TextBox 7">
              <a:extLst>
                <a:ext uri="{FF2B5EF4-FFF2-40B4-BE49-F238E27FC236}">
                  <a16:creationId xmlns:a16="http://schemas.microsoft.com/office/drawing/2014/main" id="{069BE36B-2769-4A91-9ED9-A5AD66A5293C}"/>
                </a:ext>
              </a:extLst>
            </p:cNvPr>
            <p:cNvSpPr txBox="1"/>
            <p:nvPr/>
          </p:nvSpPr>
          <p:spPr>
            <a:xfrm>
              <a:off x="0" y="160724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9" name="TextBox 8">
              <a:extLst>
                <a:ext uri="{FF2B5EF4-FFF2-40B4-BE49-F238E27FC236}">
                  <a16:creationId xmlns:a16="http://schemas.microsoft.com/office/drawing/2014/main" id="{522CF32C-7313-45E4-941E-C51F2F67BCBA}"/>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0" name="TextBox 9">
              <a:extLst>
                <a:ext uri="{FF2B5EF4-FFF2-40B4-BE49-F238E27FC236}">
                  <a16:creationId xmlns:a16="http://schemas.microsoft.com/office/drawing/2014/main" id="{BC096AEA-E98A-48FE-81E1-BD017FC9AC06}"/>
                </a:ext>
              </a:extLst>
            </p:cNvPr>
            <p:cNvSpPr txBox="1"/>
            <p:nvPr/>
          </p:nvSpPr>
          <p:spPr>
            <a:xfrm>
              <a:off x="0" y="253057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1" name="TextBox 10">
              <a:extLst>
                <a:ext uri="{FF2B5EF4-FFF2-40B4-BE49-F238E27FC236}">
                  <a16:creationId xmlns:a16="http://schemas.microsoft.com/office/drawing/2014/main" id="{6BFDC63F-6646-4F50-8CC4-113A47A9E7CA}"/>
                </a:ext>
              </a:extLst>
            </p:cNvPr>
            <p:cNvSpPr txBox="1"/>
            <p:nvPr/>
          </p:nvSpPr>
          <p:spPr>
            <a:xfrm>
              <a:off x="0" y="2990024"/>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026A6765-D1A1-4E92-9B0A-7E8855BACCC0}"/>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D249696F-35D9-489E-BE9A-27AB7083BA13}"/>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4" name="Footer Placeholder 13">
            <a:extLst>
              <a:ext uri="{FF2B5EF4-FFF2-40B4-BE49-F238E27FC236}">
                <a16:creationId xmlns:a16="http://schemas.microsoft.com/office/drawing/2014/main" id="{F204EC8D-0F16-4EB7-8DB6-B6268CE953C5}"/>
              </a:ext>
            </a:extLst>
          </p:cNvPr>
          <p:cNvSpPr>
            <a:spLocks noGrp="1"/>
          </p:cNvSpPr>
          <p:nvPr>
            <p:ph type="ftr" sz="quarter" idx="11"/>
          </p:nvPr>
        </p:nvSpPr>
        <p:spPr/>
        <p:txBody>
          <a:bodyPr/>
          <a:lstStyle/>
          <a:p>
            <a:r>
              <a:rPr lang="en-SG"/>
              <a:t>© National University of Singapore</a:t>
            </a:r>
          </a:p>
        </p:txBody>
      </p:sp>
      <p:sp>
        <p:nvSpPr>
          <p:cNvPr id="15" name="Slide Number Placeholder 14">
            <a:extLst>
              <a:ext uri="{FF2B5EF4-FFF2-40B4-BE49-F238E27FC236}">
                <a16:creationId xmlns:a16="http://schemas.microsoft.com/office/drawing/2014/main" id="{1AE3BB7E-46ED-425F-9494-6ECBEB1AFD22}"/>
              </a:ext>
            </a:extLst>
          </p:cNvPr>
          <p:cNvSpPr>
            <a:spLocks noGrp="1"/>
          </p:cNvSpPr>
          <p:nvPr>
            <p:ph type="sldNum" sz="quarter" idx="12"/>
          </p:nvPr>
        </p:nvSpPr>
        <p:spPr/>
        <p:txBody>
          <a:bodyPr/>
          <a:lstStyle/>
          <a:p>
            <a:fld id="{192AC6E2-C970-49CE-8098-A30011EE2F60}" type="slidenum">
              <a:rPr lang="en-SG" smtClean="0"/>
              <a:t>15</a:t>
            </a:fld>
            <a:endParaRPr lang="en-SG"/>
          </a:p>
        </p:txBody>
      </p:sp>
      <p:sp>
        <p:nvSpPr>
          <p:cNvPr id="16" name="TextBox 15">
            <a:extLst>
              <a:ext uri="{FF2B5EF4-FFF2-40B4-BE49-F238E27FC236}">
                <a16:creationId xmlns:a16="http://schemas.microsoft.com/office/drawing/2014/main" id="{27FE9159-444E-4996-9A79-34A5925930C5}"/>
              </a:ext>
            </a:extLst>
          </p:cNvPr>
          <p:cNvSpPr txBox="1"/>
          <p:nvPr/>
        </p:nvSpPr>
        <p:spPr>
          <a:xfrm>
            <a:off x="2494947" y="71082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Error Statistics &amp; Evaluation</a:t>
            </a:r>
            <a:endParaRPr lang="en-SG" sz="4000" dirty="0">
              <a:solidFill>
                <a:srgbClr val="002060"/>
              </a:solidFill>
              <a:latin typeface="Bahnschrift Condensed" panose="020B0502040204020203" pitchFamily="34" charset="0"/>
            </a:endParaRPr>
          </a:p>
        </p:txBody>
      </p:sp>
      <p:sp>
        <p:nvSpPr>
          <p:cNvPr id="17" name="TextBox 16">
            <a:extLst>
              <a:ext uri="{FF2B5EF4-FFF2-40B4-BE49-F238E27FC236}">
                <a16:creationId xmlns:a16="http://schemas.microsoft.com/office/drawing/2014/main" id="{143B2509-594D-45B1-AFFF-B635CE4E5CF8}"/>
              </a:ext>
            </a:extLst>
          </p:cNvPr>
          <p:cNvSpPr txBox="1"/>
          <p:nvPr/>
        </p:nvSpPr>
        <p:spPr>
          <a:xfrm>
            <a:off x="2494947" y="35486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Natural Gas</a:t>
            </a:r>
            <a:endParaRPr lang="en-SG" sz="2800" b="1" dirty="0">
              <a:solidFill>
                <a:srgbClr val="0070C0"/>
              </a:solidFill>
              <a:latin typeface="Bahnschrift Condensed" panose="020B0502040204020203" pitchFamily="34" charset="0"/>
            </a:endParaRPr>
          </a:p>
        </p:txBody>
      </p:sp>
      <p:graphicFrame>
        <p:nvGraphicFramePr>
          <p:cNvPr id="18" name="Table 17">
            <a:extLst>
              <a:ext uri="{FF2B5EF4-FFF2-40B4-BE49-F238E27FC236}">
                <a16:creationId xmlns:a16="http://schemas.microsoft.com/office/drawing/2014/main" id="{C30A0579-3D7A-4481-813A-F0178D4AE6B7}"/>
              </a:ext>
            </a:extLst>
          </p:cNvPr>
          <p:cNvGraphicFramePr>
            <a:graphicFrameLocks noGrp="1"/>
          </p:cNvGraphicFramePr>
          <p:nvPr>
            <p:extLst>
              <p:ext uri="{D42A27DB-BD31-4B8C-83A1-F6EECF244321}">
                <p14:modId xmlns:p14="http://schemas.microsoft.com/office/powerpoint/2010/main" val="2869620581"/>
              </p:ext>
            </p:extLst>
          </p:nvPr>
        </p:nvGraphicFramePr>
        <p:xfrm>
          <a:off x="2570748" y="1555811"/>
          <a:ext cx="9388435" cy="1676400"/>
        </p:xfrm>
        <a:graphic>
          <a:graphicData uri="http://schemas.openxmlformats.org/drawingml/2006/table">
            <a:tbl>
              <a:tblPr firstRow="1" bandRow="1">
                <a:tableStyleId>{5C22544A-7EE6-4342-B048-85BDC9FD1C3A}</a:tableStyleId>
              </a:tblPr>
              <a:tblGrid>
                <a:gridCol w="1877687">
                  <a:extLst>
                    <a:ext uri="{9D8B030D-6E8A-4147-A177-3AD203B41FA5}">
                      <a16:colId xmlns:a16="http://schemas.microsoft.com/office/drawing/2014/main" val="845977579"/>
                    </a:ext>
                  </a:extLst>
                </a:gridCol>
                <a:gridCol w="1302452">
                  <a:extLst>
                    <a:ext uri="{9D8B030D-6E8A-4147-A177-3AD203B41FA5}">
                      <a16:colId xmlns:a16="http://schemas.microsoft.com/office/drawing/2014/main" val="3773780629"/>
                    </a:ext>
                  </a:extLst>
                </a:gridCol>
                <a:gridCol w="2069432">
                  <a:extLst>
                    <a:ext uri="{9D8B030D-6E8A-4147-A177-3AD203B41FA5}">
                      <a16:colId xmlns:a16="http://schemas.microsoft.com/office/drawing/2014/main" val="2546546208"/>
                    </a:ext>
                  </a:extLst>
                </a:gridCol>
                <a:gridCol w="2069432">
                  <a:extLst>
                    <a:ext uri="{9D8B030D-6E8A-4147-A177-3AD203B41FA5}">
                      <a16:colId xmlns:a16="http://schemas.microsoft.com/office/drawing/2014/main" val="1979470283"/>
                    </a:ext>
                  </a:extLst>
                </a:gridCol>
                <a:gridCol w="2069432">
                  <a:extLst>
                    <a:ext uri="{9D8B030D-6E8A-4147-A177-3AD203B41FA5}">
                      <a16:colId xmlns:a16="http://schemas.microsoft.com/office/drawing/2014/main" val="2685455992"/>
                    </a:ext>
                  </a:extLst>
                </a:gridCol>
              </a:tblGrid>
              <a:tr h="242316">
                <a:tc>
                  <a:txBody>
                    <a:bodyPr/>
                    <a:lstStyle/>
                    <a:p>
                      <a:pPr algn="ctr"/>
                      <a:r>
                        <a:rPr lang="en-US" sz="1600" dirty="0">
                          <a:solidFill>
                            <a:schemeClr val="tx1"/>
                          </a:solidFill>
                          <a:latin typeface="Bahnschrift Condensed" panose="020B0502040204020203" pitchFamily="34" charset="0"/>
                        </a:rPr>
                        <a:t>Time Series</a:t>
                      </a:r>
                      <a:endParaRPr lang="en-SG" sz="1600" dirty="0">
                        <a:solidFill>
                          <a:schemeClr val="tx1"/>
                        </a:solidFill>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Error Statistics</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Smoothing</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Decomposition</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ARIMA</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8558734"/>
                  </a:ext>
                </a:extLst>
              </a:tr>
              <a:tr h="242316">
                <a:tc rowSpan="2">
                  <a:txBody>
                    <a:bodyPr/>
                    <a:lstStyle/>
                    <a:p>
                      <a:r>
                        <a:rPr lang="en-US" sz="1400" dirty="0">
                          <a:solidFill>
                            <a:schemeClr val="tx1"/>
                          </a:solidFill>
                          <a:latin typeface="Bahnschrift Condensed" panose="020B0502040204020203" pitchFamily="34" charset="0"/>
                        </a:rPr>
                        <a:t>Piped Gas</a:t>
                      </a:r>
                      <a:endParaRPr lang="en-SG" sz="1400" dirty="0">
                        <a:solidFill>
                          <a:schemeClr val="tx1"/>
                        </a:solidFill>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RMSE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5.77</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tc>
                  <a:txBody>
                    <a:bodyPr/>
                    <a:lstStyle/>
                    <a:p>
                      <a:pPr algn="ctr"/>
                      <a:r>
                        <a:rPr lang="en-US" sz="1600" dirty="0">
                          <a:solidFill>
                            <a:schemeClr val="tx1"/>
                          </a:solidFill>
                          <a:latin typeface="Bahnschrift Condensed" panose="020B0502040204020203" pitchFamily="34" charset="0"/>
                        </a:rPr>
                        <a:t>11.1</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6.25</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04454116"/>
                  </a:ext>
                </a:extLst>
              </a:tr>
              <a:tr h="242316">
                <a:tc vMerge="1">
                  <a:txBody>
                    <a:bodyPr/>
                    <a:lstStyle/>
                    <a:p>
                      <a:endParaRPr lang="en-SG"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MAPE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1.28</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tc>
                  <a:txBody>
                    <a:bodyPr/>
                    <a:lstStyle/>
                    <a:p>
                      <a:pPr algn="ctr"/>
                      <a:r>
                        <a:rPr lang="en-US" sz="1600" dirty="0">
                          <a:solidFill>
                            <a:schemeClr val="tx1"/>
                          </a:solidFill>
                          <a:latin typeface="Bahnschrift Condensed" panose="020B0502040204020203" pitchFamily="34" charset="0"/>
                        </a:rPr>
                        <a:t>-</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1.34</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5541029"/>
                  </a:ext>
                </a:extLst>
              </a:tr>
              <a:tr h="242316">
                <a:tc rowSpan="2">
                  <a:txBody>
                    <a:bodyPr/>
                    <a:lstStyle/>
                    <a:p>
                      <a:r>
                        <a:rPr lang="en-US" sz="1400" dirty="0">
                          <a:solidFill>
                            <a:schemeClr val="tx1"/>
                          </a:solidFill>
                          <a:latin typeface="Bahnschrift Condensed" panose="020B0502040204020203" pitchFamily="34" charset="0"/>
                        </a:rPr>
                        <a:t>LPG</a:t>
                      </a:r>
                      <a:endParaRPr lang="en-SG" sz="1400" dirty="0">
                        <a:solidFill>
                          <a:schemeClr val="tx1"/>
                        </a:solidFill>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RMSE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2458.7</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2088.2</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1778.6</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3117879391"/>
                  </a:ext>
                </a:extLst>
              </a:tr>
              <a:tr h="242316">
                <a:tc vMerge="1">
                  <a:txBody>
                    <a:bodyPr/>
                    <a:lstStyle/>
                    <a:p>
                      <a:endParaRPr lang="en-SG"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Bahnschrift Condensed" panose="020B0502040204020203" pitchFamily="34" charset="0"/>
                        </a:rPr>
                        <a:t>MAPE</a:t>
                      </a:r>
                      <a:endParaRPr lang="en-SG" sz="14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5.83</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Bahnschrift Condensed" panose="020B0502040204020203" pitchFamily="34" charset="0"/>
                        </a:rPr>
                        <a:t>4.06</a:t>
                      </a:r>
                      <a:endParaRPr lang="en-SG" sz="16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381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2953635721"/>
                  </a:ext>
                </a:extLst>
              </a:tr>
            </a:tbl>
          </a:graphicData>
        </a:graphic>
      </p:graphicFrame>
      <p:sp>
        <p:nvSpPr>
          <p:cNvPr id="19" name="TextBox 18">
            <a:extLst>
              <a:ext uri="{FF2B5EF4-FFF2-40B4-BE49-F238E27FC236}">
                <a16:creationId xmlns:a16="http://schemas.microsoft.com/office/drawing/2014/main" id="{BC3473C9-B31B-4A30-9663-D735CBBED432}"/>
              </a:ext>
            </a:extLst>
          </p:cNvPr>
          <p:cNvSpPr txBox="1"/>
          <p:nvPr/>
        </p:nvSpPr>
        <p:spPr>
          <a:xfrm>
            <a:off x="5364264" y="3220856"/>
            <a:ext cx="3401893" cy="338554"/>
          </a:xfrm>
          <a:prstGeom prst="rect">
            <a:avLst/>
          </a:prstGeom>
          <a:noFill/>
        </p:spPr>
        <p:txBody>
          <a:bodyPr wrap="none" rtlCol="0">
            <a:spAutoFit/>
          </a:bodyPr>
          <a:lstStyle/>
          <a:p>
            <a:r>
              <a:rPr lang="en-US" sz="1600" dirty="0">
                <a:latin typeface="Bahnschrift Condensed" panose="020B0502040204020203" pitchFamily="34" charset="0"/>
              </a:rPr>
              <a:t>Table 2: Error Statistics for Natural Gas Forecast</a:t>
            </a:r>
            <a:endParaRPr lang="en-SG" sz="1600" dirty="0">
              <a:latin typeface="Bahnschrift Condensed" panose="020B0502040204020203" pitchFamily="34" charset="0"/>
            </a:endParaRPr>
          </a:p>
        </p:txBody>
      </p:sp>
    </p:spTree>
    <p:extLst>
      <p:ext uri="{BB962C8B-B14F-4D97-AF65-F5344CB8AC3E}">
        <p14:creationId xmlns:p14="http://schemas.microsoft.com/office/powerpoint/2010/main" val="12653473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2F6939-92E6-45AE-BB4C-CEC929E274A3}"/>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D366B112-C1E6-43EA-8043-65C3BCAB29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1734EE10-A6A3-40D9-BBB7-73694584E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grpSp>
        <p:nvGrpSpPr>
          <p:cNvPr id="7" name="Group 6">
            <a:extLst>
              <a:ext uri="{FF2B5EF4-FFF2-40B4-BE49-F238E27FC236}">
                <a16:creationId xmlns:a16="http://schemas.microsoft.com/office/drawing/2014/main" id="{66497045-594E-44EA-A7D4-FFF171FAD232}"/>
              </a:ext>
            </a:extLst>
          </p:cNvPr>
          <p:cNvGrpSpPr/>
          <p:nvPr/>
        </p:nvGrpSpPr>
        <p:grpSpPr>
          <a:xfrm>
            <a:off x="-3801" y="1607245"/>
            <a:ext cx="2111733" cy="2768816"/>
            <a:chOff x="-3801" y="1607245"/>
            <a:chExt cx="2111733" cy="2768816"/>
          </a:xfrm>
        </p:grpSpPr>
        <p:sp>
          <p:nvSpPr>
            <p:cNvPr id="8" name="TextBox 7">
              <a:extLst>
                <a:ext uri="{FF2B5EF4-FFF2-40B4-BE49-F238E27FC236}">
                  <a16:creationId xmlns:a16="http://schemas.microsoft.com/office/drawing/2014/main" id="{8C34BB62-3B32-4186-9D24-1F84718525CC}"/>
                </a:ext>
              </a:extLst>
            </p:cNvPr>
            <p:cNvSpPr txBox="1"/>
            <p:nvPr/>
          </p:nvSpPr>
          <p:spPr>
            <a:xfrm>
              <a:off x="0" y="160724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9" name="TextBox 8">
              <a:extLst>
                <a:ext uri="{FF2B5EF4-FFF2-40B4-BE49-F238E27FC236}">
                  <a16:creationId xmlns:a16="http://schemas.microsoft.com/office/drawing/2014/main" id="{91BA476B-66E3-4F5F-9CBC-39FE7296328D}"/>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0" name="TextBox 9">
              <a:extLst>
                <a:ext uri="{FF2B5EF4-FFF2-40B4-BE49-F238E27FC236}">
                  <a16:creationId xmlns:a16="http://schemas.microsoft.com/office/drawing/2014/main" id="{A96066CE-EDCB-42EE-8783-A66B9058AC4F}"/>
                </a:ext>
              </a:extLst>
            </p:cNvPr>
            <p:cNvSpPr txBox="1"/>
            <p:nvPr/>
          </p:nvSpPr>
          <p:spPr>
            <a:xfrm>
              <a:off x="0" y="253057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1" name="TextBox 10">
              <a:extLst>
                <a:ext uri="{FF2B5EF4-FFF2-40B4-BE49-F238E27FC236}">
                  <a16:creationId xmlns:a16="http://schemas.microsoft.com/office/drawing/2014/main" id="{ADFC9AEC-F3F0-4893-85CB-E698412F49E2}"/>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2EF1DBB6-DBC3-4485-8A43-CB86DFD7D3EA}"/>
                </a:ext>
              </a:extLst>
            </p:cNvPr>
            <p:cNvSpPr txBox="1"/>
            <p:nvPr/>
          </p:nvSpPr>
          <p:spPr>
            <a:xfrm>
              <a:off x="-3427" y="3454947"/>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C25ABD5C-4221-4C2A-99B4-2AA578E2E6DC}"/>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4" name="Footer Placeholder 13">
            <a:extLst>
              <a:ext uri="{FF2B5EF4-FFF2-40B4-BE49-F238E27FC236}">
                <a16:creationId xmlns:a16="http://schemas.microsoft.com/office/drawing/2014/main" id="{E3F3D789-8281-494C-BED5-11C001AD51DB}"/>
              </a:ext>
            </a:extLst>
          </p:cNvPr>
          <p:cNvSpPr>
            <a:spLocks noGrp="1"/>
          </p:cNvSpPr>
          <p:nvPr>
            <p:ph type="ftr" sz="quarter" idx="11"/>
          </p:nvPr>
        </p:nvSpPr>
        <p:spPr/>
        <p:txBody>
          <a:bodyPr/>
          <a:lstStyle/>
          <a:p>
            <a:r>
              <a:rPr lang="en-SG"/>
              <a:t>© National University of Singapore</a:t>
            </a:r>
          </a:p>
        </p:txBody>
      </p:sp>
      <p:sp>
        <p:nvSpPr>
          <p:cNvPr id="15" name="Slide Number Placeholder 14">
            <a:extLst>
              <a:ext uri="{FF2B5EF4-FFF2-40B4-BE49-F238E27FC236}">
                <a16:creationId xmlns:a16="http://schemas.microsoft.com/office/drawing/2014/main" id="{B6EA0AE0-D819-491A-A082-BC0D8A0FE5CA}"/>
              </a:ext>
            </a:extLst>
          </p:cNvPr>
          <p:cNvSpPr>
            <a:spLocks noGrp="1"/>
          </p:cNvSpPr>
          <p:nvPr>
            <p:ph type="sldNum" sz="quarter" idx="12"/>
          </p:nvPr>
        </p:nvSpPr>
        <p:spPr/>
        <p:txBody>
          <a:bodyPr/>
          <a:lstStyle/>
          <a:p>
            <a:fld id="{192AC6E2-C970-49CE-8098-A30011EE2F60}" type="slidenum">
              <a:rPr lang="en-SG" smtClean="0"/>
              <a:t>16</a:t>
            </a:fld>
            <a:endParaRPr lang="en-SG"/>
          </a:p>
        </p:txBody>
      </p:sp>
      <p:sp>
        <p:nvSpPr>
          <p:cNvPr id="16" name="TextBox 15">
            <a:extLst>
              <a:ext uri="{FF2B5EF4-FFF2-40B4-BE49-F238E27FC236}">
                <a16:creationId xmlns:a16="http://schemas.microsoft.com/office/drawing/2014/main" id="{5D2F298A-128F-42F6-845E-76D4D8F6738D}"/>
              </a:ext>
            </a:extLst>
          </p:cNvPr>
          <p:cNvSpPr txBox="1"/>
          <p:nvPr/>
        </p:nvSpPr>
        <p:spPr>
          <a:xfrm>
            <a:off x="2494947" y="71082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Conclusion and Inferences</a:t>
            </a:r>
            <a:endParaRPr lang="en-SG" sz="4000" dirty="0">
              <a:solidFill>
                <a:srgbClr val="002060"/>
              </a:solidFill>
              <a:latin typeface="Bahnschrift Condensed" panose="020B0502040204020203" pitchFamily="34" charset="0"/>
            </a:endParaRPr>
          </a:p>
        </p:txBody>
      </p:sp>
      <p:sp>
        <p:nvSpPr>
          <p:cNvPr id="17" name="TextBox 16">
            <a:extLst>
              <a:ext uri="{FF2B5EF4-FFF2-40B4-BE49-F238E27FC236}">
                <a16:creationId xmlns:a16="http://schemas.microsoft.com/office/drawing/2014/main" id="{BE414C20-1DA9-42E6-928B-29E8EE021766}"/>
              </a:ext>
            </a:extLst>
          </p:cNvPr>
          <p:cNvSpPr txBox="1"/>
          <p:nvPr/>
        </p:nvSpPr>
        <p:spPr>
          <a:xfrm>
            <a:off x="2494947" y="35486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Electricity &amp; Natural Gas</a:t>
            </a:r>
            <a:endParaRPr lang="en-SG" sz="2800" b="1" dirty="0">
              <a:solidFill>
                <a:srgbClr val="0070C0"/>
              </a:solidFill>
              <a:latin typeface="Bahnschrift Condensed" panose="020B0502040204020203" pitchFamily="34" charset="0"/>
            </a:endParaRPr>
          </a:p>
        </p:txBody>
      </p:sp>
      <p:sp>
        <p:nvSpPr>
          <p:cNvPr id="18" name="TextBox 17">
            <a:extLst>
              <a:ext uri="{FF2B5EF4-FFF2-40B4-BE49-F238E27FC236}">
                <a16:creationId xmlns:a16="http://schemas.microsoft.com/office/drawing/2014/main" id="{0AF9AC14-F0AE-4AC7-B19D-E3DBD5E771FA}"/>
              </a:ext>
            </a:extLst>
          </p:cNvPr>
          <p:cNvSpPr txBox="1"/>
          <p:nvPr/>
        </p:nvSpPr>
        <p:spPr>
          <a:xfrm>
            <a:off x="2494947" y="1701309"/>
            <a:ext cx="9503937" cy="3831818"/>
          </a:xfrm>
          <a:prstGeom prst="rect">
            <a:avLst/>
          </a:prstGeom>
          <a:noFill/>
        </p:spPr>
        <p:txBody>
          <a:bodyPr wrap="square" rtlCol="0">
            <a:spAutoFit/>
          </a:bodyPr>
          <a:lstStyle/>
          <a:p>
            <a:r>
              <a:rPr lang="en-US" dirty="0">
                <a:latin typeface="Bahnschrift Condensed" panose="020B0502040204020203" pitchFamily="34" charset="0"/>
              </a:rPr>
              <a:t>For </a:t>
            </a:r>
            <a:r>
              <a:rPr lang="en-US" b="1" dirty="0">
                <a:latin typeface="Bahnschrift Condensed" panose="020B0502040204020203" pitchFamily="34" charset="0"/>
              </a:rPr>
              <a:t>forecasting electricity demand, </a:t>
            </a:r>
            <a:r>
              <a:rPr lang="en-US" dirty="0">
                <a:latin typeface="Bahnschrift Condensed" panose="020B0502040204020203" pitchFamily="34" charset="0"/>
              </a:rPr>
              <a:t>we followed two methods as follows:</a:t>
            </a:r>
          </a:p>
          <a:p>
            <a:endParaRPr lang="en-US" sz="900" dirty="0">
              <a:latin typeface="Bahnschrift Condensed" panose="020B0502040204020203" pitchFamily="34" charset="0"/>
            </a:endParaRPr>
          </a:p>
          <a:p>
            <a:r>
              <a:rPr lang="en-US" dirty="0">
                <a:latin typeface="Bahnschrift Condensed" panose="020B0502040204020203" pitchFamily="34" charset="0"/>
              </a:rPr>
              <a:t>1)  </a:t>
            </a:r>
            <a:r>
              <a:rPr lang="en-US" b="1" dirty="0">
                <a:latin typeface="Bahnschrift Condensed" panose="020B0502040204020203" pitchFamily="34" charset="0"/>
              </a:rPr>
              <a:t>Direct Method:</a:t>
            </a:r>
            <a:r>
              <a:rPr lang="en-US" dirty="0">
                <a:latin typeface="Bahnschrift Condensed" panose="020B0502040204020203" pitchFamily="34" charset="0"/>
              </a:rPr>
              <a:t> Predicting the total consumption </a:t>
            </a:r>
          </a:p>
          <a:p>
            <a:r>
              <a:rPr lang="en-US" dirty="0">
                <a:latin typeface="Bahnschrift Condensed" panose="020B0502040204020203" pitchFamily="34" charset="0"/>
              </a:rPr>
              <a:t>2)</a:t>
            </a:r>
            <a:r>
              <a:rPr lang="en-US" i="1" dirty="0">
                <a:latin typeface="Bahnschrift Condensed" panose="020B0502040204020203" pitchFamily="34" charset="0"/>
              </a:rPr>
              <a:t> </a:t>
            </a:r>
            <a:r>
              <a:rPr lang="en-US" b="1" dirty="0">
                <a:latin typeface="Bahnschrift Condensed" panose="020B0502040204020203" pitchFamily="34" charset="0"/>
              </a:rPr>
              <a:t>Category Method:</a:t>
            </a:r>
            <a:r>
              <a:rPr lang="en-US" dirty="0">
                <a:latin typeface="Bahnschrift Condensed" panose="020B0502040204020203" pitchFamily="34" charset="0"/>
              </a:rPr>
              <a:t> Predicting the individual components like Industry, Service, Transport, Household </a:t>
            </a:r>
            <a:r>
              <a:rPr lang="en-US" dirty="0" err="1">
                <a:latin typeface="Bahnschrift Condensed" panose="020B0502040204020203" pitchFamily="34" charset="0"/>
              </a:rPr>
              <a:t>etc</a:t>
            </a:r>
            <a:r>
              <a:rPr lang="en-US" dirty="0">
                <a:latin typeface="Bahnschrift Condensed" panose="020B0502040204020203" pitchFamily="34" charset="0"/>
              </a:rPr>
              <a:t> of total consumption, then summing up to get the total consumption.</a:t>
            </a:r>
          </a:p>
          <a:p>
            <a:r>
              <a:rPr lang="en-US" b="1" dirty="0">
                <a:latin typeface="Bahnschrift Condensed" panose="020B0502040204020203" pitchFamily="34" charset="0"/>
              </a:rPr>
              <a:t>Reason</a:t>
            </a:r>
            <a:r>
              <a:rPr lang="en-US" dirty="0">
                <a:latin typeface="Bahnschrift Condensed" panose="020B0502040204020203" pitchFamily="34" charset="0"/>
              </a:rPr>
              <a:t>: </a:t>
            </a:r>
          </a:p>
          <a:p>
            <a:r>
              <a:rPr lang="en-US" dirty="0">
                <a:latin typeface="Bahnschrift Condensed" panose="020B0502040204020203" pitchFamily="34" charset="0"/>
              </a:rPr>
              <a:t>Individual components were observed to have unique trends, hence modelling for individual components would result in better capturing of trends.</a:t>
            </a:r>
          </a:p>
          <a:p>
            <a:r>
              <a:rPr lang="en-US" b="1" dirty="0">
                <a:latin typeface="Bahnschrift Condensed" panose="020B0502040204020203" pitchFamily="34" charset="0"/>
              </a:rPr>
              <a:t>Result:</a:t>
            </a:r>
          </a:p>
          <a:p>
            <a:r>
              <a:rPr lang="en-US" dirty="0">
                <a:latin typeface="Bahnschrift Condensed" panose="020B0502040204020203" pitchFamily="34" charset="0"/>
              </a:rPr>
              <a:t> Finally, Method 2 selected as it gave better prediction:  </a:t>
            </a:r>
            <a:r>
              <a:rPr lang="en-US" b="1" dirty="0">
                <a:latin typeface="Bahnschrift Condensed" panose="020B0502040204020203" pitchFamily="34" charset="0"/>
              </a:rPr>
              <a:t>RMSE - 74.32</a:t>
            </a:r>
          </a:p>
          <a:p>
            <a:endParaRPr lang="en-US" b="1" dirty="0">
              <a:latin typeface="Bahnschrift Condensed" panose="020B0502040204020203" pitchFamily="34" charset="0"/>
            </a:endParaRPr>
          </a:p>
          <a:p>
            <a:r>
              <a:rPr lang="en-US" dirty="0">
                <a:latin typeface="Bahnschrift Condensed" panose="020B0502040204020203" pitchFamily="34" charset="0"/>
              </a:rPr>
              <a:t>For </a:t>
            </a:r>
            <a:r>
              <a:rPr lang="en-US" b="1" dirty="0">
                <a:latin typeface="Bahnschrift Condensed" panose="020B0502040204020203" pitchFamily="34" charset="0"/>
              </a:rPr>
              <a:t>forecasting Natural Gas Demand,</a:t>
            </a:r>
            <a:r>
              <a:rPr lang="en-US" dirty="0">
                <a:latin typeface="Bahnschrift Condensed" panose="020B0502040204020203" pitchFamily="34" charset="0"/>
              </a:rPr>
              <a:t> we used Exponential smoothing for Piped gas which gave RMSE of 5.7 and ARIMA for the LPG forecasting giving  RMSE of 1,778.5.</a:t>
            </a:r>
          </a:p>
          <a:p>
            <a:endParaRPr lang="en-SG" dirty="0">
              <a:latin typeface="Bahnschrift Condensed" panose="020B0502040204020203" pitchFamily="34" charset="0"/>
            </a:endParaRPr>
          </a:p>
        </p:txBody>
      </p:sp>
    </p:spTree>
    <p:extLst>
      <p:ext uri="{BB962C8B-B14F-4D97-AF65-F5344CB8AC3E}">
        <p14:creationId xmlns:p14="http://schemas.microsoft.com/office/powerpoint/2010/main" val="41637085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4" descr="Related image">
            <a:extLst>
              <a:ext uri="{FF2B5EF4-FFF2-40B4-BE49-F238E27FC236}">
                <a16:creationId xmlns:a16="http://schemas.microsoft.com/office/drawing/2014/main" id="{48398026-037C-4D61-B82D-3599C0A01918}"/>
              </a:ext>
            </a:extLst>
          </p:cNvPr>
          <p:cNvPicPr>
            <a:picLocks noChangeAspect="1" noChangeArrowheads="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t="27546"/>
          <a:stretch/>
        </p:blipFill>
        <p:spPr bwMode="auto">
          <a:xfrm>
            <a:off x="2104130" y="1983293"/>
            <a:ext cx="10087869" cy="486785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CCFC9CEC-533C-4D50-8554-5795D292611D}"/>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8" name="Picture 7" descr="Image result for NUS white logo png">
            <a:extLst>
              <a:ext uri="{FF2B5EF4-FFF2-40B4-BE49-F238E27FC236}">
                <a16:creationId xmlns:a16="http://schemas.microsoft.com/office/drawing/2014/main" id="{130C6480-A3A7-4E07-A7D4-F16B78D2FE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FB22884B-CF4E-4815-9296-DAD31E32320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grpSp>
        <p:nvGrpSpPr>
          <p:cNvPr id="10" name="Group 9">
            <a:extLst>
              <a:ext uri="{FF2B5EF4-FFF2-40B4-BE49-F238E27FC236}">
                <a16:creationId xmlns:a16="http://schemas.microsoft.com/office/drawing/2014/main" id="{76277206-E52F-4A8C-B396-89CB0EE2869C}"/>
              </a:ext>
            </a:extLst>
          </p:cNvPr>
          <p:cNvGrpSpPr/>
          <p:nvPr/>
        </p:nvGrpSpPr>
        <p:grpSpPr>
          <a:xfrm>
            <a:off x="-3801" y="1607245"/>
            <a:ext cx="2111733" cy="2768816"/>
            <a:chOff x="-3801" y="1607245"/>
            <a:chExt cx="2111733" cy="2768816"/>
          </a:xfrm>
        </p:grpSpPr>
        <p:sp>
          <p:nvSpPr>
            <p:cNvPr id="11" name="TextBox 10">
              <a:hlinkClick r:id="rId7" action="ppaction://hlinksldjump"/>
              <a:extLst>
                <a:ext uri="{FF2B5EF4-FFF2-40B4-BE49-F238E27FC236}">
                  <a16:creationId xmlns:a16="http://schemas.microsoft.com/office/drawing/2014/main" id="{57D3C8A6-34F7-4007-AF98-276C46A566A9}"/>
                </a:ext>
              </a:extLst>
            </p:cNvPr>
            <p:cNvSpPr txBox="1"/>
            <p:nvPr/>
          </p:nvSpPr>
          <p:spPr>
            <a:xfrm>
              <a:off x="0" y="160724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3AF346C9-6134-4117-ABA1-D87FE95610B9}"/>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83248E04-F761-48EF-AF1E-FA3C46D6B24B}"/>
                </a:ext>
              </a:extLst>
            </p:cNvPr>
            <p:cNvSpPr txBox="1"/>
            <p:nvPr/>
          </p:nvSpPr>
          <p:spPr>
            <a:xfrm>
              <a:off x="0" y="253057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4" name="TextBox 13">
              <a:extLst>
                <a:ext uri="{FF2B5EF4-FFF2-40B4-BE49-F238E27FC236}">
                  <a16:creationId xmlns:a16="http://schemas.microsoft.com/office/drawing/2014/main" id="{8946DBA8-5C87-43EA-9EA5-D590EF97658B}"/>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5" name="TextBox 14">
              <a:extLst>
                <a:ext uri="{FF2B5EF4-FFF2-40B4-BE49-F238E27FC236}">
                  <a16:creationId xmlns:a16="http://schemas.microsoft.com/office/drawing/2014/main" id="{51716047-2010-4139-AF8D-E8BD3C78BCF9}"/>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6" name="TextBox 15">
              <a:extLst>
                <a:ext uri="{FF2B5EF4-FFF2-40B4-BE49-F238E27FC236}">
                  <a16:creationId xmlns:a16="http://schemas.microsoft.com/office/drawing/2014/main" id="{D6987962-67C0-4B6F-B544-50F507546760}"/>
                </a:ext>
              </a:extLst>
            </p:cNvPr>
            <p:cNvSpPr txBox="1"/>
            <p:nvPr/>
          </p:nvSpPr>
          <p:spPr>
            <a:xfrm>
              <a:off x="-3801" y="3914396"/>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7" name="Footer Placeholder 16">
            <a:extLst>
              <a:ext uri="{FF2B5EF4-FFF2-40B4-BE49-F238E27FC236}">
                <a16:creationId xmlns:a16="http://schemas.microsoft.com/office/drawing/2014/main" id="{30480113-C4CE-4A70-9646-17E4F5E3107E}"/>
              </a:ext>
            </a:extLst>
          </p:cNvPr>
          <p:cNvSpPr>
            <a:spLocks noGrp="1"/>
          </p:cNvSpPr>
          <p:nvPr>
            <p:ph type="ftr" sz="quarter" idx="11"/>
          </p:nvPr>
        </p:nvSpPr>
        <p:spPr/>
        <p:txBody>
          <a:bodyPr/>
          <a:lstStyle/>
          <a:p>
            <a:r>
              <a:rPr lang="en-SG"/>
              <a:t>© National University of Singapore</a:t>
            </a:r>
          </a:p>
        </p:txBody>
      </p:sp>
      <p:sp>
        <p:nvSpPr>
          <p:cNvPr id="18" name="Slide Number Placeholder 17">
            <a:extLst>
              <a:ext uri="{FF2B5EF4-FFF2-40B4-BE49-F238E27FC236}">
                <a16:creationId xmlns:a16="http://schemas.microsoft.com/office/drawing/2014/main" id="{E05B3469-1DA8-4A91-B34A-1FC98A264C65}"/>
              </a:ext>
            </a:extLst>
          </p:cNvPr>
          <p:cNvSpPr>
            <a:spLocks noGrp="1"/>
          </p:cNvSpPr>
          <p:nvPr>
            <p:ph type="sldNum" sz="quarter" idx="12"/>
          </p:nvPr>
        </p:nvSpPr>
        <p:spPr/>
        <p:txBody>
          <a:bodyPr/>
          <a:lstStyle/>
          <a:p>
            <a:fld id="{192AC6E2-C970-49CE-8098-A30011EE2F60}" type="slidenum">
              <a:rPr lang="en-SG" smtClean="0"/>
              <a:t>17</a:t>
            </a:fld>
            <a:endParaRPr lang="en-SG"/>
          </a:p>
        </p:txBody>
      </p:sp>
      <p:sp>
        <p:nvSpPr>
          <p:cNvPr id="21" name="TextBox 20">
            <a:extLst>
              <a:ext uri="{FF2B5EF4-FFF2-40B4-BE49-F238E27FC236}">
                <a16:creationId xmlns:a16="http://schemas.microsoft.com/office/drawing/2014/main" id="{D732AEB0-EB77-4EB3-B581-90926A014C77}"/>
              </a:ext>
            </a:extLst>
          </p:cNvPr>
          <p:cNvSpPr txBox="1"/>
          <p:nvPr/>
        </p:nvSpPr>
        <p:spPr>
          <a:xfrm>
            <a:off x="2494947" y="71082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Excel Files &amp; References</a:t>
            </a:r>
            <a:endParaRPr lang="en-SG" sz="4000" dirty="0">
              <a:solidFill>
                <a:srgbClr val="002060"/>
              </a:solidFill>
              <a:latin typeface="Bahnschrift Condensed" panose="020B0502040204020203" pitchFamily="34" charset="0"/>
            </a:endParaRPr>
          </a:p>
        </p:txBody>
      </p:sp>
      <p:sp>
        <p:nvSpPr>
          <p:cNvPr id="22" name="TextBox 21">
            <a:extLst>
              <a:ext uri="{FF2B5EF4-FFF2-40B4-BE49-F238E27FC236}">
                <a16:creationId xmlns:a16="http://schemas.microsoft.com/office/drawing/2014/main" id="{88FA6126-7999-4951-BC49-984B0CFA3028}"/>
              </a:ext>
            </a:extLst>
          </p:cNvPr>
          <p:cNvSpPr txBox="1"/>
          <p:nvPr/>
        </p:nvSpPr>
        <p:spPr>
          <a:xfrm>
            <a:off x="2494947" y="35486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Appendix</a:t>
            </a:r>
            <a:endParaRPr lang="en-SG" sz="2800" b="1" dirty="0">
              <a:solidFill>
                <a:srgbClr val="0070C0"/>
              </a:solidFill>
              <a:latin typeface="Bahnschrift Condensed" panose="020B0502040204020203" pitchFamily="34" charset="0"/>
            </a:endParaRPr>
          </a:p>
        </p:txBody>
      </p:sp>
      <p:graphicFrame>
        <p:nvGraphicFramePr>
          <p:cNvPr id="23" name="Table 22">
            <a:extLst>
              <a:ext uri="{FF2B5EF4-FFF2-40B4-BE49-F238E27FC236}">
                <a16:creationId xmlns:a16="http://schemas.microsoft.com/office/drawing/2014/main" id="{1CC633C7-6F67-4952-A2A3-2E49479FCA30}"/>
              </a:ext>
            </a:extLst>
          </p:cNvPr>
          <p:cNvGraphicFramePr>
            <a:graphicFrameLocks noGrp="1"/>
          </p:cNvGraphicFramePr>
          <p:nvPr>
            <p:extLst>
              <p:ext uri="{D42A27DB-BD31-4B8C-83A1-F6EECF244321}">
                <p14:modId xmlns:p14="http://schemas.microsoft.com/office/powerpoint/2010/main" val="2017536071"/>
              </p:ext>
            </p:extLst>
          </p:nvPr>
        </p:nvGraphicFramePr>
        <p:xfrm>
          <a:off x="2609514" y="1558062"/>
          <a:ext cx="9065929" cy="2579598"/>
        </p:xfrm>
        <a:graphic>
          <a:graphicData uri="http://schemas.openxmlformats.org/drawingml/2006/table">
            <a:tbl>
              <a:tblPr firstRow="1" bandRow="1">
                <a:tableStyleId>{5C22544A-7EE6-4342-B048-85BDC9FD1C3A}</a:tableStyleId>
              </a:tblPr>
              <a:tblGrid>
                <a:gridCol w="2511126">
                  <a:extLst>
                    <a:ext uri="{9D8B030D-6E8A-4147-A177-3AD203B41FA5}">
                      <a16:colId xmlns:a16="http://schemas.microsoft.com/office/drawing/2014/main" val="593452069"/>
                    </a:ext>
                  </a:extLst>
                </a:gridCol>
                <a:gridCol w="5391381">
                  <a:extLst>
                    <a:ext uri="{9D8B030D-6E8A-4147-A177-3AD203B41FA5}">
                      <a16:colId xmlns:a16="http://schemas.microsoft.com/office/drawing/2014/main" val="584741258"/>
                    </a:ext>
                  </a:extLst>
                </a:gridCol>
                <a:gridCol w="1163422">
                  <a:extLst>
                    <a:ext uri="{9D8B030D-6E8A-4147-A177-3AD203B41FA5}">
                      <a16:colId xmlns:a16="http://schemas.microsoft.com/office/drawing/2014/main" val="2407947545"/>
                    </a:ext>
                  </a:extLst>
                </a:gridCol>
              </a:tblGrid>
              <a:tr h="467735">
                <a:tc>
                  <a:txBody>
                    <a:bodyPr/>
                    <a:lstStyle/>
                    <a:p>
                      <a:pPr algn="ctr"/>
                      <a:r>
                        <a:rPr lang="en-US" sz="2000" dirty="0">
                          <a:solidFill>
                            <a:schemeClr val="tx1"/>
                          </a:solidFill>
                          <a:latin typeface="Bahnschrift Condensed" panose="020B0502040204020203" pitchFamily="34" charset="0"/>
                        </a:rPr>
                        <a:t>Name</a:t>
                      </a:r>
                      <a:endParaRPr lang="en-SG" sz="2000" dirty="0">
                        <a:solidFill>
                          <a:schemeClr val="tx1"/>
                        </a:solidFill>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solidFill>
                            <a:schemeClr val="tx1"/>
                          </a:solidFill>
                          <a:latin typeface="Bahnschrift Condensed" panose="020B0502040204020203" pitchFamily="34" charset="0"/>
                        </a:rPr>
                        <a:t>Description</a:t>
                      </a:r>
                      <a:endParaRPr lang="en-SG" sz="20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solidFill>
                            <a:schemeClr val="tx1"/>
                          </a:solidFill>
                          <a:latin typeface="Bahnschrift Condensed" panose="020B0502040204020203" pitchFamily="34" charset="0"/>
                        </a:rPr>
                        <a:t>Path</a:t>
                      </a:r>
                      <a:endParaRPr lang="en-SG" sz="2000" dirty="0">
                        <a:solidFill>
                          <a:schemeClr val="tx1"/>
                        </a:solidFill>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75327080"/>
                  </a:ext>
                </a:extLst>
              </a:tr>
              <a:tr h="712698">
                <a:tc>
                  <a:txBody>
                    <a:bodyPr/>
                    <a:lstStyle/>
                    <a:p>
                      <a:r>
                        <a:rPr lang="en-US" sz="1600" dirty="0">
                          <a:latin typeface="Bahnschrift Condensed" panose="020B0502040204020203" pitchFamily="34" charset="0"/>
                        </a:rPr>
                        <a:t>Electricity_Forecast_G14.xlsm</a:t>
                      </a:r>
                      <a:endParaRPr lang="en-SG" sz="1600" dirty="0">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600" dirty="0">
                          <a:latin typeface="Bahnschrift Condensed" panose="020B0502040204020203" pitchFamily="34" charset="0"/>
                        </a:rPr>
                        <a:t>Workbook for Forecasting Electricity demand including both direct and indirect methods. Only best performing models are included for simplicity.</a:t>
                      </a:r>
                      <a:endParaRPr lang="en-SG" sz="1600" dirty="0">
                        <a:latin typeface="Bahnschrift Condensed" panose="020B050204020402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SG" sz="1600"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62920025"/>
                  </a:ext>
                </a:extLst>
              </a:tr>
              <a:tr h="820045">
                <a:tc>
                  <a:txBody>
                    <a:bodyPr/>
                    <a:lstStyle/>
                    <a:p>
                      <a:r>
                        <a:rPr lang="en-US" sz="1600" dirty="0">
                          <a:latin typeface="Bahnschrift Condensed" panose="020B0502040204020203" pitchFamily="34" charset="0"/>
                        </a:rPr>
                        <a:t>Gas_Forecast_G14.xlsx</a:t>
                      </a:r>
                      <a:endParaRPr lang="en-SG" sz="1600" dirty="0">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kern="1200" dirty="0">
                          <a:solidFill>
                            <a:schemeClr val="dk1"/>
                          </a:solidFill>
                          <a:latin typeface="Bahnschrift Condensed" panose="020B0502040204020203" pitchFamily="34" charset="0"/>
                          <a:ea typeface="+mn-ea"/>
                          <a:cs typeface="+mn-cs"/>
                        </a:rPr>
                        <a:t>Workbook for Forecasting Gas demand including Piped and LPG</a:t>
                      </a:r>
                      <a:endParaRPr lang="en-SG" sz="1600" kern="1200" dirty="0">
                        <a:solidFill>
                          <a:schemeClr val="dk1"/>
                        </a:solidFill>
                        <a:latin typeface="Bahnschrift Condensed" panose="020B0502040204020203" pitchFamily="34" charset="0"/>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SG" sz="1600"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4369231"/>
                  </a:ext>
                </a:extLst>
              </a:tr>
              <a:tr h="467735">
                <a:tc>
                  <a:txBody>
                    <a:bodyPr/>
                    <a:lstStyle/>
                    <a:p>
                      <a:r>
                        <a:rPr lang="en-US" sz="1600" dirty="0">
                          <a:latin typeface="Bahnschrift Condensed" panose="020B0502040204020203" pitchFamily="34" charset="0"/>
                        </a:rPr>
                        <a:t>Working Files  (Folder)</a:t>
                      </a:r>
                      <a:endParaRPr lang="en-SG" sz="1600" dirty="0">
                        <a:latin typeface="Bahnschrift Condensed" panose="020B0502040204020203"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kern="1200" dirty="0">
                          <a:solidFill>
                            <a:schemeClr val="dk1"/>
                          </a:solidFill>
                          <a:latin typeface="Bahnschrift Condensed" panose="020B0502040204020203" pitchFamily="34" charset="0"/>
                          <a:ea typeface="+mn-ea"/>
                          <a:cs typeface="+mn-cs"/>
                        </a:rPr>
                        <a:t>Individual model files in </a:t>
                      </a:r>
                      <a:r>
                        <a:rPr lang="en-US" sz="1600" kern="1200" dirty="0" err="1">
                          <a:solidFill>
                            <a:schemeClr val="dk1"/>
                          </a:solidFill>
                          <a:latin typeface="Bahnschrift Condensed" panose="020B0502040204020203" pitchFamily="34" charset="0"/>
                          <a:ea typeface="+mn-ea"/>
                          <a:cs typeface="+mn-cs"/>
                        </a:rPr>
                        <a:t>xlsm</a:t>
                      </a:r>
                      <a:r>
                        <a:rPr lang="en-US" sz="1600" kern="1200" dirty="0">
                          <a:solidFill>
                            <a:schemeClr val="dk1"/>
                          </a:solidFill>
                          <a:latin typeface="Bahnschrift Condensed" panose="020B0502040204020203" pitchFamily="34" charset="0"/>
                          <a:ea typeface="+mn-ea"/>
                          <a:cs typeface="+mn-cs"/>
                        </a:rPr>
                        <a:t> format. Note: XLSTAT might be needed on the system.</a:t>
                      </a:r>
                      <a:endParaRPr lang="en-SG" sz="1600" kern="1200" dirty="0">
                        <a:solidFill>
                          <a:schemeClr val="dk1"/>
                        </a:solidFill>
                        <a:latin typeface="Bahnschrift Condensed" panose="020B0502040204020203" pitchFamily="34" charset="0"/>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kern="1200" dirty="0">
                          <a:solidFill>
                            <a:schemeClr val="dk1"/>
                          </a:solidFill>
                          <a:latin typeface="Bahnschrift Condensed" panose="020B0502040204020203" pitchFamily="34" charset="0"/>
                          <a:ea typeface="+mn-ea"/>
                          <a:cs typeface="+mn-cs"/>
                        </a:rPr>
                        <a:t>Included in Zip</a:t>
                      </a:r>
                      <a:endParaRPr lang="en-SG" sz="1600" kern="1200" dirty="0">
                        <a:solidFill>
                          <a:schemeClr val="dk1"/>
                        </a:solidFill>
                        <a:latin typeface="Bahnschrift Condensed" panose="020B0502040204020203" pitchFamily="34" charset="0"/>
                        <a:ea typeface="+mn-ea"/>
                        <a:cs typeface="+mn-cs"/>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8585804"/>
                  </a:ext>
                </a:extLst>
              </a:tr>
            </a:tbl>
          </a:graphicData>
        </a:graphic>
      </p:graphicFrame>
      <p:sp>
        <p:nvSpPr>
          <p:cNvPr id="24" name="Rectangle 23">
            <a:extLst>
              <a:ext uri="{FF2B5EF4-FFF2-40B4-BE49-F238E27FC236}">
                <a16:creationId xmlns:a16="http://schemas.microsoft.com/office/drawing/2014/main" id="{D2E38881-EE7A-4DB6-862C-799A779E3B7E}"/>
              </a:ext>
            </a:extLst>
          </p:cNvPr>
          <p:cNvSpPr/>
          <p:nvPr/>
        </p:nvSpPr>
        <p:spPr>
          <a:xfrm>
            <a:off x="2494947" y="4426926"/>
            <a:ext cx="1334020" cy="461665"/>
          </a:xfrm>
          <a:prstGeom prst="rect">
            <a:avLst/>
          </a:prstGeom>
        </p:spPr>
        <p:txBody>
          <a:bodyPr wrap="none">
            <a:spAutoFit/>
          </a:bodyPr>
          <a:lstStyle/>
          <a:p>
            <a:r>
              <a:rPr lang="en-US" sz="2400" dirty="0">
                <a:solidFill>
                  <a:srgbClr val="0070C0"/>
                </a:solidFill>
                <a:latin typeface="Bahnschrift Condensed" panose="020B0502040204020203" pitchFamily="34" charset="0"/>
              </a:rPr>
              <a:t>References</a:t>
            </a:r>
            <a:endParaRPr lang="en-SG" sz="2400" dirty="0">
              <a:solidFill>
                <a:srgbClr val="0070C0"/>
              </a:solidFill>
            </a:endParaRPr>
          </a:p>
        </p:txBody>
      </p:sp>
      <p:sp>
        <p:nvSpPr>
          <p:cNvPr id="25" name="TextBox 24">
            <a:extLst>
              <a:ext uri="{FF2B5EF4-FFF2-40B4-BE49-F238E27FC236}">
                <a16:creationId xmlns:a16="http://schemas.microsoft.com/office/drawing/2014/main" id="{4EE0CD22-983B-4319-B9B3-71A3EF22FB3B}"/>
              </a:ext>
            </a:extLst>
          </p:cNvPr>
          <p:cNvSpPr txBox="1"/>
          <p:nvPr/>
        </p:nvSpPr>
        <p:spPr>
          <a:xfrm>
            <a:off x="2618072" y="4899665"/>
            <a:ext cx="8735728" cy="1200329"/>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Bahnschrift Condensed" panose="020B0502040204020203" pitchFamily="34" charset="0"/>
              </a:rPr>
              <a:t>http://www.statsoft.com/Textbook/Demand-Forecasting</a:t>
            </a:r>
          </a:p>
          <a:p>
            <a:pPr marL="285750" indent="-285750">
              <a:buFont typeface="Wingdings" panose="05000000000000000000" pitchFamily="2" charset="2"/>
              <a:buChar char="§"/>
            </a:pPr>
            <a:r>
              <a:rPr lang="en-SG" dirty="0">
                <a:latin typeface="Bahnschrift Condensed" panose="020B0502040204020203" pitchFamily="34" charset="0"/>
              </a:rPr>
              <a:t>https://people.duke.edu/~rnau/411arim.htm</a:t>
            </a:r>
          </a:p>
          <a:p>
            <a:pPr marL="285750" indent="-285750">
              <a:buFont typeface="Wingdings" panose="05000000000000000000" pitchFamily="2" charset="2"/>
              <a:buChar char="§"/>
            </a:pPr>
            <a:r>
              <a:rPr lang="en-SG" dirty="0">
                <a:latin typeface="Bahnschrift Condensed" panose="020B0502040204020203" pitchFamily="34" charset="0"/>
              </a:rPr>
              <a:t>https://onlinecourses.science.psu.edu/stat510/node/49/</a:t>
            </a:r>
          </a:p>
          <a:p>
            <a:pPr marL="285750" indent="-285750">
              <a:buFont typeface="Wingdings" panose="05000000000000000000" pitchFamily="2" charset="2"/>
              <a:buChar char="§"/>
            </a:pPr>
            <a:r>
              <a:rPr lang="en-SG" dirty="0">
                <a:latin typeface="Bahnschrift Condensed" panose="020B0502040204020203" pitchFamily="34" charset="0"/>
              </a:rPr>
              <a:t>https://machinelearningmastery.com/decompose-time-series-data-trend-seasonality/</a:t>
            </a:r>
          </a:p>
        </p:txBody>
      </p:sp>
      <p:graphicFrame>
        <p:nvGraphicFramePr>
          <p:cNvPr id="2" name="Object 1">
            <a:extLst>
              <a:ext uri="{FF2B5EF4-FFF2-40B4-BE49-F238E27FC236}">
                <a16:creationId xmlns:a16="http://schemas.microsoft.com/office/drawing/2014/main" id="{22B816EF-2AF9-4404-A697-ECD98F841DEC}"/>
              </a:ext>
            </a:extLst>
          </p:cNvPr>
          <p:cNvGraphicFramePr>
            <a:graphicFrameLocks noChangeAspect="1"/>
          </p:cNvGraphicFramePr>
          <p:nvPr>
            <p:extLst>
              <p:ext uri="{D42A27DB-BD31-4B8C-83A1-F6EECF244321}">
                <p14:modId xmlns:p14="http://schemas.microsoft.com/office/powerpoint/2010/main" val="2001977136"/>
              </p:ext>
            </p:extLst>
          </p:nvPr>
        </p:nvGraphicFramePr>
        <p:xfrm>
          <a:off x="10641965" y="2068910"/>
          <a:ext cx="920750" cy="804863"/>
        </p:xfrm>
        <a:graphic>
          <a:graphicData uri="http://schemas.openxmlformats.org/presentationml/2006/ole">
            <mc:AlternateContent xmlns:mc="http://schemas.openxmlformats.org/markup-compatibility/2006">
              <mc:Choice xmlns:v="urn:schemas-microsoft-com:vml" Requires="v">
                <p:oleObj spid="_x0000_s6152" name="Macro-Enabled Worksheet" showAsIcon="1" r:id="rId8" imgW="921240" imgH="805320" progId="Excel.SheetMacroEnabled.12">
                  <p:embed/>
                </p:oleObj>
              </mc:Choice>
              <mc:Fallback>
                <p:oleObj name="Macro-Enabled Worksheet" showAsIcon="1" r:id="rId8" imgW="921240" imgH="805320" progId="Excel.SheetMacroEnabled.12">
                  <p:embed/>
                  <p:pic>
                    <p:nvPicPr>
                      <p:cNvPr id="0" name=""/>
                      <p:cNvPicPr/>
                      <p:nvPr/>
                    </p:nvPicPr>
                    <p:blipFill>
                      <a:blip r:embed="rId9"/>
                      <a:stretch>
                        <a:fillRect/>
                      </a:stretch>
                    </p:blipFill>
                    <p:spPr>
                      <a:xfrm>
                        <a:off x="10641965" y="2068910"/>
                        <a:ext cx="920750" cy="804863"/>
                      </a:xfrm>
                      <a:prstGeom prst="rect">
                        <a:avLst/>
                      </a:prstGeom>
                    </p:spPr>
                  </p:pic>
                </p:oleObj>
              </mc:Fallback>
            </mc:AlternateContent>
          </a:graphicData>
        </a:graphic>
      </p:graphicFrame>
      <p:graphicFrame>
        <p:nvGraphicFramePr>
          <p:cNvPr id="3" name="Object 2">
            <a:extLst>
              <a:ext uri="{FF2B5EF4-FFF2-40B4-BE49-F238E27FC236}">
                <a16:creationId xmlns:a16="http://schemas.microsoft.com/office/drawing/2014/main" id="{E34B8C8E-6444-4CA1-8E93-8B9AE198F431}"/>
              </a:ext>
            </a:extLst>
          </p:cNvPr>
          <p:cNvGraphicFramePr>
            <a:graphicFrameLocks noChangeAspect="1"/>
          </p:cNvGraphicFramePr>
          <p:nvPr>
            <p:extLst>
              <p:ext uri="{D42A27DB-BD31-4B8C-83A1-F6EECF244321}">
                <p14:modId xmlns:p14="http://schemas.microsoft.com/office/powerpoint/2010/main" val="2331325490"/>
              </p:ext>
            </p:extLst>
          </p:nvPr>
        </p:nvGraphicFramePr>
        <p:xfrm>
          <a:off x="10641965" y="2826392"/>
          <a:ext cx="920750" cy="804863"/>
        </p:xfrm>
        <a:graphic>
          <a:graphicData uri="http://schemas.openxmlformats.org/presentationml/2006/ole">
            <mc:AlternateContent xmlns:mc="http://schemas.openxmlformats.org/markup-compatibility/2006">
              <mc:Choice xmlns:v="urn:schemas-microsoft-com:vml" Requires="v">
                <p:oleObj spid="_x0000_s6153" name="Macro-Enabled Worksheet" showAsIcon="1" r:id="rId10" imgW="921240" imgH="805320" progId="Excel.SheetMacroEnabled.12">
                  <p:embed/>
                </p:oleObj>
              </mc:Choice>
              <mc:Fallback>
                <p:oleObj name="Macro-Enabled Worksheet" showAsIcon="1" r:id="rId10" imgW="921240" imgH="805320" progId="Excel.SheetMacroEnabled.12">
                  <p:embed/>
                  <p:pic>
                    <p:nvPicPr>
                      <p:cNvPr id="0" name=""/>
                      <p:cNvPicPr/>
                      <p:nvPr/>
                    </p:nvPicPr>
                    <p:blipFill>
                      <a:blip r:embed="rId11"/>
                      <a:stretch>
                        <a:fillRect/>
                      </a:stretch>
                    </p:blipFill>
                    <p:spPr>
                      <a:xfrm>
                        <a:off x="10641965" y="2826392"/>
                        <a:ext cx="920750" cy="804863"/>
                      </a:xfrm>
                      <a:prstGeom prst="rect">
                        <a:avLst/>
                      </a:prstGeom>
                    </p:spPr>
                  </p:pic>
                </p:oleObj>
              </mc:Fallback>
            </mc:AlternateContent>
          </a:graphicData>
        </a:graphic>
      </p:graphicFrame>
    </p:spTree>
    <p:extLst>
      <p:ext uri="{BB962C8B-B14F-4D97-AF65-F5344CB8AC3E}">
        <p14:creationId xmlns:p14="http://schemas.microsoft.com/office/powerpoint/2010/main" val="12391466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CFC9CEC-533C-4D50-8554-5795D292611D}"/>
              </a:ext>
            </a:extLst>
          </p:cNvPr>
          <p:cNvSpPr/>
          <p:nvPr/>
        </p:nvSpPr>
        <p:spPr>
          <a:xfrm>
            <a:off x="-1" y="-9625"/>
            <a:ext cx="2107933" cy="687724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8" name="Picture 7" descr="Image result for NUS white logo png">
            <a:extLst>
              <a:ext uri="{FF2B5EF4-FFF2-40B4-BE49-F238E27FC236}">
                <a16:creationId xmlns:a16="http://schemas.microsoft.com/office/drawing/2014/main" id="{130C6480-A3A7-4E07-A7D4-F16B78D2FE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FB22884B-CF4E-4815-9296-DAD31E3232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sp>
        <p:nvSpPr>
          <p:cNvPr id="17" name="Footer Placeholder 16">
            <a:extLst>
              <a:ext uri="{FF2B5EF4-FFF2-40B4-BE49-F238E27FC236}">
                <a16:creationId xmlns:a16="http://schemas.microsoft.com/office/drawing/2014/main" id="{30480113-C4CE-4A70-9646-17E4F5E3107E}"/>
              </a:ext>
            </a:extLst>
          </p:cNvPr>
          <p:cNvSpPr>
            <a:spLocks noGrp="1"/>
          </p:cNvSpPr>
          <p:nvPr>
            <p:ph type="ftr" sz="quarter" idx="11"/>
          </p:nvPr>
        </p:nvSpPr>
        <p:spPr/>
        <p:txBody>
          <a:bodyPr/>
          <a:lstStyle/>
          <a:p>
            <a:r>
              <a:rPr lang="en-SG"/>
              <a:t>© National University of Singapore</a:t>
            </a:r>
          </a:p>
        </p:txBody>
      </p:sp>
      <p:sp>
        <p:nvSpPr>
          <p:cNvPr id="18" name="Slide Number Placeholder 17">
            <a:extLst>
              <a:ext uri="{FF2B5EF4-FFF2-40B4-BE49-F238E27FC236}">
                <a16:creationId xmlns:a16="http://schemas.microsoft.com/office/drawing/2014/main" id="{E05B3469-1DA8-4A91-B34A-1FC98A264C65}"/>
              </a:ext>
            </a:extLst>
          </p:cNvPr>
          <p:cNvSpPr>
            <a:spLocks noGrp="1"/>
          </p:cNvSpPr>
          <p:nvPr>
            <p:ph type="sldNum" sz="quarter" idx="12"/>
          </p:nvPr>
        </p:nvSpPr>
        <p:spPr/>
        <p:txBody>
          <a:bodyPr/>
          <a:lstStyle/>
          <a:p>
            <a:fld id="{192AC6E2-C970-49CE-8098-A30011EE2F60}" type="slidenum">
              <a:rPr lang="en-SG" smtClean="0"/>
              <a:t>18</a:t>
            </a:fld>
            <a:endParaRPr lang="en-SG"/>
          </a:p>
        </p:txBody>
      </p:sp>
      <p:sp>
        <p:nvSpPr>
          <p:cNvPr id="19" name="Rectangle 18">
            <a:extLst>
              <a:ext uri="{FF2B5EF4-FFF2-40B4-BE49-F238E27FC236}">
                <a16:creationId xmlns:a16="http://schemas.microsoft.com/office/drawing/2014/main" id="{7F245E7E-7C42-4797-B7EF-A4279B8F4FCE}"/>
              </a:ext>
            </a:extLst>
          </p:cNvPr>
          <p:cNvSpPr/>
          <p:nvPr/>
        </p:nvSpPr>
        <p:spPr>
          <a:xfrm>
            <a:off x="2107933" y="-9625"/>
            <a:ext cx="10084068"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0" name="TextBox 19">
            <a:extLst>
              <a:ext uri="{FF2B5EF4-FFF2-40B4-BE49-F238E27FC236}">
                <a16:creationId xmlns:a16="http://schemas.microsoft.com/office/drawing/2014/main" id="{23645962-4C4B-4369-880E-E9534A4126D1}"/>
              </a:ext>
            </a:extLst>
          </p:cNvPr>
          <p:cNvSpPr txBox="1"/>
          <p:nvPr/>
        </p:nvSpPr>
        <p:spPr>
          <a:xfrm>
            <a:off x="2492942" y="2540011"/>
            <a:ext cx="7921752" cy="2800767"/>
          </a:xfrm>
          <a:prstGeom prst="rect">
            <a:avLst/>
          </a:prstGeom>
          <a:noFill/>
        </p:spPr>
        <p:txBody>
          <a:bodyPr wrap="square" rtlCol="0">
            <a:spAutoFit/>
          </a:bodyPr>
          <a:lstStyle/>
          <a:p>
            <a:r>
              <a:rPr lang="en-US" sz="3600" dirty="0">
                <a:solidFill>
                  <a:schemeClr val="bg1"/>
                </a:solidFill>
                <a:latin typeface="Bahnschrift Condensed" panose="020B0502040204020203" pitchFamily="34" charset="0"/>
              </a:rPr>
              <a:t>Group 14: Members Information</a:t>
            </a:r>
            <a:endParaRPr lang="en-SG" sz="6000" dirty="0">
              <a:solidFill>
                <a:schemeClr val="bg1"/>
              </a:solidFill>
              <a:latin typeface="Bahnschrift Condensed" panose="020B0502040204020203" pitchFamily="34" charset="0"/>
            </a:endParaRPr>
          </a:p>
          <a:p>
            <a:r>
              <a:rPr lang="en-US" dirty="0">
                <a:solidFill>
                  <a:schemeClr val="bg1"/>
                </a:solidFill>
                <a:latin typeface="Bahnschrift Condensed" panose="020B0502040204020203" pitchFamily="34" charset="0"/>
              </a:rPr>
              <a:t>A</a:t>
            </a:r>
            <a:r>
              <a:rPr lang="en-SG" dirty="0" err="1">
                <a:solidFill>
                  <a:schemeClr val="bg1"/>
                </a:solidFill>
                <a:latin typeface="Bahnschrift Condensed" panose="020B0502040204020203" pitchFamily="34" charset="0"/>
              </a:rPr>
              <a:t>purv</a:t>
            </a:r>
            <a:r>
              <a:rPr lang="en-SG" dirty="0">
                <a:solidFill>
                  <a:schemeClr val="bg1"/>
                </a:solidFill>
                <a:latin typeface="Bahnschrift Condensed" panose="020B0502040204020203" pitchFamily="34" charset="0"/>
              </a:rPr>
              <a:t> Garg			e0267516@u.nus.edu		A0178205E	</a:t>
            </a:r>
          </a:p>
          <a:p>
            <a:r>
              <a:rPr lang="en-US" dirty="0">
                <a:solidFill>
                  <a:schemeClr val="bg1"/>
                </a:solidFill>
                <a:latin typeface="Bahnschrift Condensed" panose="020B0502040204020203" pitchFamily="34" charset="0"/>
              </a:rPr>
              <a:t>D</a:t>
            </a:r>
            <a:r>
              <a:rPr lang="en-SG" dirty="0" err="1">
                <a:solidFill>
                  <a:schemeClr val="bg1"/>
                </a:solidFill>
                <a:latin typeface="Bahnschrift Condensed" panose="020B0502040204020203" pitchFamily="34" charset="0"/>
              </a:rPr>
              <a:t>aksh</a:t>
            </a:r>
            <a:r>
              <a:rPr lang="en-SG" dirty="0">
                <a:solidFill>
                  <a:schemeClr val="bg1"/>
                </a:solidFill>
                <a:latin typeface="Bahnschrift Condensed" panose="020B0502040204020203" pitchFamily="34" charset="0"/>
              </a:rPr>
              <a:t> Gupta		daksh.gupta@u.nus.edu		A0178466M</a:t>
            </a:r>
          </a:p>
          <a:p>
            <a:r>
              <a:rPr lang="en-US" dirty="0">
                <a:solidFill>
                  <a:schemeClr val="bg1"/>
                </a:solidFill>
                <a:latin typeface="Bahnschrift Condensed" panose="020B0502040204020203" pitchFamily="34" charset="0"/>
              </a:rPr>
              <a:t>D</a:t>
            </a:r>
            <a:r>
              <a:rPr lang="en-SG" dirty="0" err="1">
                <a:solidFill>
                  <a:schemeClr val="bg1"/>
                </a:solidFill>
                <a:latin typeface="Bahnschrift Condensed" panose="020B0502040204020203" pitchFamily="34" charset="0"/>
              </a:rPr>
              <a:t>ibyajyoti</a:t>
            </a:r>
            <a:r>
              <a:rPr lang="en-SG" dirty="0">
                <a:solidFill>
                  <a:schemeClr val="bg1"/>
                </a:solidFill>
                <a:latin typeface="Bahnschrift Condensed" panose="020B0502040204020203" pitchFamily="34" charset="0"/>
              </a:rPr>
              <a:t> Panda		dpanda@u.nus.edu		A0178271Y</a:t>
            </a:r>
          </a:p>
          <a:p>
            <a:r>
              <a:rPr lang="en-US" dirty="0">
                <a:solidFill>
                  <a:schemeClr val="bg1"/>
                </a:solidFill>
                <a:latin typeface="Bahnschrift Condensed" panose="020B0502040204020203" pitchFamily="34" charset="0"/>
              </a:rPr>
              <a:t>G</a:t>
            </a:r>
            <a:r>
              <a:rPr lang="en-SG" dirty="0" err="1">
                <a:solidFill>
                  <a:schemeClr val="bg1"/>
                </a:solidFill>
                <a:latin typeface="Bahnschrift Condensed" panose="020B0502040204020203" pitchFamily="34" charset="0"/>
              </a:rPr>
              <a:t>opesh</a:t>
            </a:r>
            <a:r>
              <a:rPr lang="en-SG" dirty="0">
                <a:solidFill>
                  <a:schemeClr val="bg1"/>
                </a:solidFill>
                <a:latin typeface="Bahnschrift Condensed" panose="020B0502040204020203" pitchFamily="34" charset="0"/>
              </a:rPr>
              <a:t> Dwivedi		g.d@u.nus.edu		A0178338R</a:t>
            </a:r>
          </a:p>
          <a:p>
            <a:r>
              <a:rPr lang="en-US" dirty="0">
                <a:solidFill>
                  <a:schemeClr val="bg1"/>
                </a:solidFill>
                <a:latin typeface="Bahnschrift Condensed" panose="020B0502040204020203" pitchFamily="34" charset="0"/>
              </a:rPr>
              <a:t>I</a:t>
            </a:r>
            <a:r>
              <a:rPr lang="en-SG" dirty="0" err="1">
                <a:solidFill>
                  <a:schemeClr val="bg1"/>
                </a:solidFill>
                <a:latin typeface="Bahnschrift Condensed" panose="020B0502040204020203" pitchFamily="34" charset="0"/>
              </a:rPr>
              <a:t>ndu</a:t>
            </a:r>
            <a:r>
              <a:rPr lang="en-SG" dirty="0">
                <a:solidFill>
                  <a:schemeClr val="bg1"/>
                </a:solidFill>
                <a:latin typeface="Bahnschrift Condensed" panose="020B0502040204020203" pitchFamily="34" charset="0"/>
              </a:rPr>
              <a:t> Arya			arya.indu@u.nus.edu		A0178360B</a:t>
            </a:r>
          </a:p>
          <a:p>
            <a:r>
              <a:rPr lang="en-US" dirty="0">
                <a:solidFill>
                  <a:schemeClr val="bg1"/>
                </a:solidFill>
                <a:latin typeface="Bahnschrift Condensed" panose="020B0502040204020203" pitchFamily="34" charset="0"/>
              </a:rPr>
              <a:t>M</a:t>
            </a:r>
            <a:r>
              <a:rPr lang="en-SG" dirty="0" err="1">
                <a:solidFill>
                  <a:schemeClr val="bg1"/>
                </a:solidFill>
                <a:latin typeface="Bahnschrift Condensed" panose="020B0502040204020203" pitchFamily="34" charset="0"/>
              </a:rPr>
              <a:t>eghna</a:t>
            </a:r>
            <a:r>
              <a:rPr lang="en-SG" dirty="0">
                <a:solidFill>
                  <a:schemeClr val="bg1"/>
                </a:solidFill>
                <a:latin typeface="Bahnschrift Condensed" panose="020B0502040204020203" pitchFamily="34" charset="0"/>
              </a:rPr>
              <a:t> Vinay Amin		meghna.vinay@u.nus.edu	A0178307Y</a:t>
            </a:r>
          </a:p>
          <a:p>
            <a:r>
              <a:rPr lang="en-US" dirty="0">
                <a:solidFill>
                  <a:schemeClr val="bg1"/>
                </a:solidFill>
                <a:latin typeface="Bahnschrift Condensed" panose="020B0502040204020203" pitchFamily="34" charset="0"/>
              </a:rPr>
              <a:t>T</a:t>
            </a:r>
            <a:r>
              <a:rPr lang="en-SG" dirty="0">
                <a:solidFill>
                  <a:schemeClr val="bg1"/>
                </a:solidFill>
                <a:latin typeface="Bahnschrift Condensed" panose="020B0502040204020203" pitchFamily="34" charset="0"/>
              </a:rPr>
              <a:t>ran Duc			e0267497@u.nus.edu		A0178186N</a:t>
            </a:r>
          </a:p>
          <a:p>
            <a:endParaRPr lang="en-US" sz="1400" dirty="0">
              <a:solidFill>
                <a:schemeClr val="bg1"/>
              </a:solidFill>
              <a:latin typeface="Bahnschrift Condensed" panose="020B0502040204020203" pitchFamily="34" charset="0"/>
            </a:endParaRPr>
          </a:p>
        </p:txBody>
      </p:sp>
      <p:sp>
        <p:nvSpPr>
          <p:cNvPr id="21" name="TextBox 20">
            <a:extLst>
              <a:ext uri="{FF2B5EF4-FFF2-40B4-BE49-F238E27FC236}">
                <a16:creationId xmlns:a16="http://schemas.microsoft.com/office/drawing/2014/main" id="{89332E7D-9CB4-4872-B505-7A6566D84648}"/>
              </a:ext>
            </a:extLst>
          </p:cNvPr>
          <p:cNvSpPr txBox="1"/>
          <p:nvPr/>
        </p:nvSpPr>
        <p:spPr>
          <a:xfrm>
            <a:off x="2492942" y="428620"/>
            <a:ext cx="7921752" cy="1446550"/>
          </a:xfrm>
          <a:prstGeom prst="rect">
            <a:avLst/>
          </a:prstGeom>
          <a:noFill/>
        </p:spPr>
        <p:txBody>
          <a:bodyPr wrap="square" rtlCol="0">
            <a:spAutoFit/>
          </a:bodyPr>
          <a:lstStyle/>
          <a:p>
            <a:r>
              <a:rPr lang="en-US" sz="8800" dirty="0">
                <a:solidFill>
                  <a:schemeClr val="bg1"/>
                </a:solidFill>
                <a:latin typeface="Yummo Regular" panose="04020404020B02020C02" pitchFamily="82" charset="0"/>
              </a:rPr>
              <a:t>Thank you.</a:t>
            </a:r>
            <a:endParaRPr lang="en-SG" sz="8800" dirty="0">
              <a:solidFill>
                <a:schemeClr val="bg1"/>
              </a:solidFill>
              <a:latin typeface="Yummo Regular" panose="04020404020B02020C02" pitchFamily="82" charset="0"/>
            </a:endParaRPr>
          </a:p>
        </p:txBody>
      </p:sp>
      <p:sp>
        <p:nvSpPr>
          <p:cNvPr id="2" name="TextBox 1">
            <a:extLst>
              <a:ext uri="{FF2B5EF4-FFF2-40B4-BE49-F238E27FC236}">
                <a16:creationId xmlns:a16="http://schemas.microsoft.com/office/drawing/2014/main" id="{55A8512B-F589-4463-8F21-C81DC8EDEF02}"/>
              </a:ext>
            </a:extLst>
          </p:cNvPr>
          <p:cNvSpPr txBox="1"/>
          <p:nvPr/>
        </p:nvSpPr>
        <p:spPr>
          <a:xfrm>
            <a:off x="2492942" y="5746282"/>
            <a:ext cx="8884118" cy="984885"/>
          </a:xfrm>
          <a:prstGeom prst="rect">
            <a:avLst/>
          </a:prstGeom>
          <a:noFill/>
          <a:ln>
            <a:noFill/>
          </a:ln>
        </p:spPr>
        <p:txBody>
          <a:bodyPr wrap="square" rtlCol="0">
            <a:spAutoFit/>
          </a:bodyPr>
          <a:lstStyle/>
          <a:p>
            <a:r>
              <a:rPr lang="en-US" sz="1200" dirty="0">
                <a:solidFill>
                  <a:schemeClr val="bg1"/>
                </a:solidFill>
                <a:latin typeface="Arial Narrow" panose="020B0606020202030204" pitchFamily="34" charset="0"/>
              </a:rPr>
              <a:t>Copyright © 2018 National University of Singapore</a:t>
            </a:r>
          </a:p>
          <a:p>
            <a:r>
              <a:rPr lang="en-US" sz="1200" dirty="0">
                <a:solidFill>
                  <a:schemeClr val="bg1"/>
                </a:solidFill>
                <a:latin typeface="Arial Narrow" panose="020B0606020202030204" pitchFamily="34" charset="0"/>
              </a:rPr>
              <a:t>All rights reserved. No part of this publication may be reproduced, distributed, or transmitted in any form or by any means, including photocopying, recording, or other electronic or mechanical methods, without the prior written permission of the authors, except in the case of brief quotations embodied in critical reviews and certain other noncommercial uses permitted by copyright law.</a:t>
            </a:r>
          </a:p>
          <a:p>
            <a:endParaRPr lang="en-SG" sz="1000" dirty="0">
              <a:solidFill>
                <a:schemeClr val="bg1"/>
              </a:solidFill>
              <a:latin typeface="Arial Narrow" panose="020B0606020202030204" pitchFamily="34" charset="0"/>
            </a:endParaRPr>
          </a:p>
        </p:txBody>
      </p:sp>
    </p:spTree>
    <p:extLst>
      <p:ext uri="{BB962C8B-B14F-4D97-AF65-F5344CB8AC3E}">
        <p14:creationId xmlns:p14="http://schemas.microsoft.com/office/powerpoint/2010/main" val="876669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607CC72-B49C-4CFD-8941-EA895F816F67}"/>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6" name="Rectangle 5">
            <a:extLst>
              <a:ext uri="{FF2B5EF4-FFF2-40B4-BE49-F238E27FC236}">
                <a16:creationId xmlns:a16="http://schemas.microsoft.com/office/drawing/2014/main" id="{6547BB28-5BD3-46C4-B117-654A19A46EE5}"/>
              </a:ext>
            </a:extLst>
          </p:cNvPr>
          <p:cNvSpPr/>
          <p:nvPr/>
        </p:nvSpPr>
        <p:spPr>
          <a:xfrm>
            <a:off x="2107933" y="-9625"/>
            <a:ext cx="10084068" cy="687724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7" name="Picture 6" descr="Image result for NUS white logo png">
            <a:extLst>
              <a:ext uri="{FF2B5EF4-FFF2-40B4-BE49-F238E27FC236}">
                <a16:creationId xmlns:a16="http://schemas.microsoft.com/office/drawing/2014/main" id="{134BF787-78BD-4AA8-A30E-DB56B7A605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3A70B55-A307-4009-AC9A-D2EB682BFFF5}"/>
              </a:ext>
            </a:extLst>
          </p:cNvPr>
          <p:cNvSpPr txBox="1"/>
          <p:nvPr/>
        </p:nvSpPr>
        <p:spPr>
          <a:xfrm>
            <a:off x="2514198" y="539013"/>
            <a:ext cx="7921752" cy="1200329"/>
          </a:xfrm>
          <a:prstGeom prst="rect">
            <a:avLst/>
          </a:prstGeom>
          <a:noFill/>
        </p:spPr>
        <p:txBody>
          <a:bodyPr wrap="square" rtlCol="0">
            <a:spAutoFit/>
          </a:bodyPr>
          <a:lstStyle/>
          <a:p>
            <a:r>
              <a:rPr lang="en-US" sz="7200" dirty="0">
                <a:solidFill>
                  <a:schemeClr val="bg1"/>
                </a:solidFill>
                <a:latin typeface="Bahnschrift Condensed" panose="020B0502040204020203" pitchFamily="34" charset="0"/>
              </a:rPr>
              <a:t>Outline</a:t>
            </a:r>
            <a:endParaRPr lang="en-SG" sz="7200" dirty="0">
              <a:solidFill>
                <a:schemeClr val="bg1"/>
              </a:solidFill>
              <a:latin typeface="Bahnschrift Condensed" panose="020B0502040204020203" pitchFamily="34" charset="0"/>
            </a:endParaRPr>
          </a:p>
        </p:txBody>
      </p:sp>
      <p:grpSp>
        <p:nvGrpSpPr>
          <p:cNvPr id="12" name="Group 11">
            <a:extLst>
              <a:ext uri="{FF2B5EF4-FFF2-40B4-BE49-F238E27FC236}">
                <a16:creationId xmlns:a16="http://schemas.microsoft.com/office/drawing/2014/main" id="{2F43560F-9C1F-4645-AD61-900E380B80B3}"/>
              </a:ext>
            </a:extLst>
          </p:cNvPr>
          <p:cNvGrpSpPr/>
          <p:nvPr/>
        </p:nvGrpSpPr>
        <p:grpSpPr>
          <a:xfrm>
            <a:off x="8450980" y="-38490"/>
            <a:ext cx="3464497" cy="6896490"/>
            <a:chOff x="7950466" y="-19250"/>
            <a:chExt cx="3464497" cy="6896490"/>
          </a:xfrm>
        </p:grpSpPr>
        <p:sp>
          <p:nvSpPr>
            <p:cNvPr id="10" name="Rectangle 9">
              <a:extLst>
                <a:ext uri="{FF2B5EF4-FFF2-40B4-BE49-F238E27FC236}">
                  <a16:creationId xmlns:a16="http://schemas.microsoft.com/office/drawing/2014/main" id="{8BC51023-B5D7-43F4-8085-235EE4C80C06}"/>
                </a:ext>
              </a:extLst>
            </p:cNvPr>
            <p:cNvSpPr/>
            <p:nvPr/>
          </p:nvSpPr>
          <p:spPr>
            <a:xfrm>
              <a:off x="9685441" y="1706007"/>
              <a:ext cx="1727311" cy="180493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2050" name="Picture 2" descr="Image result for singapore electricity plant">
              <a:extLst>
                <a:ext uri="{FF2B5EF4-FFF2-40B4-BE49-F238E27FC236}">
                  <a16:creationId xmlns:a16="http://schemas.microsoft.com/office/drawing/2014/main" id="{A149C50C-3278-4485-A5B9-0E5A9FF482D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r="32381"/>
            <a:stretch/>
          </p:blipFill>
          <p:spPr bwMode="auto">
            <a:xfrm>
              <a:off x="9685441" y="0"/>
              <a:ext cx="1727311" cy="170600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natural gas singapore">
              <a:extLst>
                <a:ext uri="{FF2B5EF4-FFF2-40B4-BE49-F238E27FC236}">
                  <a16:creationId xmlns:a16="http://schemas.microsoft.com/office/drawing/2014/main" id="{DEF22A1C-D295-4A1A-A36A-9F1CA26F3BA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415" r="15662"/>
            <a:stretch/>
          </p:blipFill>
          <p:spPr bwMode="auto">
            <a:xfrm>
              <a:off x="7958129" y="1706007"/>
              <a:ext cx="1727312" cy="173261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natural gas singapore">
              <a:extLst>
                <a:ext uri="{FF2B5EF4-FFF2-40B4-BE49-F238E27FC236}">
                  <a16:creationId xmlns:a16="http://schemas.microsoft.com/office/drawing/2014/main" id="{3F90BA24-022F-4A9A-9C17-622C7C68DE7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2798"/>
            <a:stretch/>
          </p:blipFill>
          <p:spPr bwMode="auto">
            <a:xfrm>
              <a:off x="9685441" y="3438620"/>
              <a:ext cx="1729522" cy="1706007"/>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singapore electricity supply">
              <a:extLst>
                <a:ext uri="{FF2B5EF4-FFF2-40B4-BE49-F238E27FC236}">
                  <a16:creationId xmlns:a16="http://schemas.microsoft.com/office/drawing/2014/main" id="{15A13E94-D2FA-43D2-8155-5C4E001B8B6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36833"/>
            <a:stretch/>
          </p:blipFill>
          <p:spPr bwMode="auto">
            <a:xfrm>
              <a:off x="7950466" y="5144627"/>
              <a:ext cx="1727312" cy="1732613"/>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89EE417A-F76C-4775-AB0E-D8EAD829CBF4}"/>
                </a:ext>
              </a:extLst>
            </p:cNvPr>
            <p:cNvSpPr/>
            <p:nvPr/>
          </p:nvSpPr>
          <p:spPr>
            <a:xfrm>
              <a:off x="7960116" y="-19250"/>
              <a:ext cx="1727311" cy="17497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7" name="Rectangle 16">
              <a:extLst>
                <a:ext uri="{FF2B5EF4-FFF2-40B4-BE49-F238E27FC236}">
                  <a16:creationId xmlns:a16="http://schemas.microsoft.com/office/drawing/2014/main" id="{58F4EAF3-1CCE-4848-A9B4-C910D915E5A1}"/>
                </a:ext>
              </a:extLst>
            </p:cNvPr>
            <p:cNvSpPr/>
            <p:nvPr/>
          </p:nvSpPr>
          <p:spPr>
            <a:xfrm>
              <a:off x="7958129" y="3394900"/>
              <a:ext cx="1727311" cy="17497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8" name="Rectangle 17">
              <a:extLst>
                <a:ext uri="{FF2B5EF4-FFF2-40B4-BE49-F238E27FC236}">
                  <a16:creationId xmlns:a16="http://schemas.microsoft.com/office/drawing/2014/main" id="{8BB6F7F5-5305-42F8-9296-182E4B299193}"/>
                </a:ext>
              </a:extLst>
            </p:cNvPr>
            <p:cNvSpPr/>
            <p:nvPr/>
          </p:nvSpPr>
          <p:spPr>
            <a:xfrm>
              <a:off x="9675816" y="5127513"/>
              <a:ext cx="1727311" cy="17497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sp>
        <p:nvSpPr>
          <p:cNvPr id="20" name="TextBox 19">
            <a:extLst>
              <a:ext uri="{FF2B5EF4-FFF2-40B4-BE49-F238E27FC236}">
                <a16:creationId xmlns:a16="http://schemas.microsoft.com/office/drawing/2014/main" id="{5AE60128-C3EB-4378-9C45-C4A19A0C432D}"/>
              </a:ext>
            </a:extLst>
          </p:cNvPr>
          <p:cNvSpPr txBox="1"/>
          <p:nvPr/>
        </p:nvSpPr>
        <p:spPr>
          <a:xfrm>
            <a:off x="2514198" y="219937"/>
            <a:ext cx="7921752" cy="523220"/>
          </a:xfrm>
          <a:prstGeom prst="rect">
            <a:avLst/>
          </a:prstGeom>
          <a:noFill/>
        </p:spPr>
        <p:txBody>
          <a:bodyPr wrap="square" rtlCol="0">
            <a:spAutoFit/>
          </a:bodyPr>
          <a:lstStyle/>
          <a:p>
            <a:r>
              <a:rPr lang="en-US" sz="2800" b="1" dirty="0">
                <a:solidFill>
                  <a:schemeClr val="bg1"/>
                </a:solidFill>
                <a:latin typeface="Bahnschrift Condensed" panose="020B0502040204020203" pitchFamily="34" charset="0"/>
              </a:rPr>
              <a:t>Contents</a:t>
            </a:r>
            <a:endParaRPr lang="en-SG" sz="4000" b="1" dirty="0">
              <a:solidFill>
                <a:schemeClr val="bg1"/>
              </a:solidFill>
              <a:latin typeface="Bahnschrift Condensed" panose="020B0502040204020203" pitchFamily="34" charset="0"/>
            </a:endParaRPr>
          </a:p>
        </p:txBody>
      </p:sp>
      <p:cxnSp>
        <p:nvCxnSpPr>
          <p:cNvPr id="14" name="Straight Connector 13">
            <a:extLst>
              <a:ext uri="{FF2B5EF4-FFF2-40B4-BE49-F238E27FC236}">
                <a16:creationId xmlns:a16="http://schemas.microsoft.com/office/drawing/2014/main" id="{D900ECCB-C5EE-4A6B-85CA-399EF909FD9C}"/>
              </a:ext>
            </a:extLst>
          </p:cNvPr>
          <p:cNvCxnSpPr>
            <a:cxnSpLocks/>
          </p:cNvCxnSpPr>
          <p:nvPr/>
        </p:nvCxnSpPr>
        <p:spPr>
          <a:xfrm>
            <a:off x="2685448" y="1643092"/>
            <a:ext cx="3789626"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FCFC521A-9F70-4811-A5A6-F2C44B4E7C0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sp>
        <p:nvSpPr>
          <p:cNvPr id="15" name="Footer Placeholder 14">
            <a:extLst>
              <a:ext uri="{FF2B5EF4-FFF2-40B4-BE49-F238E27FC236}">
                <a16:creationId xmlns:a16="http://schemas.microsoft.com/office/drawing/2014/main" id="{7BCED373-5A99-479E-9EBF-B2CF47FA058C}"/>
              </a:ext>
            </a:extLst>
          </p:cNvPr>
          <p:cNvSpPr>
            <a:spLocks noGrp="1"/>
          </p:cNvSpPr>
          <p:nvPr>
            <p:ph type="ftr" sz="quarter" idx="11"/>
          </p:nvPr>
        </p:nvSpPr>
        <p:spPr/>
        <p:txBody>
          <a:bodyPr/>
          <a:lstStyle/>
          <a:p>
            <a:r>
              <a:rPr lang="en-SG"/>
              <a:t>© National University of Singapore</a:t>
            </a:r>
          </a:p>
        </p:txBody>
      </p:sp>
      <p:sp>
        <p:nvSpPr>
          <p:cNvPr id="19" name="Slide Number Placeholder 18">
            <a:extLst>
              <a:ext uri="{FF2B5EF4-FFF2-40B4-BE49-F238E27FC236}">
                <a16:creationId xmlns:a16="http://schemas.microsoft.com/office/drawing/2014/main" id="{6B37F82B-CAA5-4A45-9402-654F604D2463}"/>
              </a:ext>
            </a:extLst>
          </p:cNvPr>
          <p:cNvSpPr>
            <a:spLocks noGrp="1"/>
          </p:cNvSpPr>
          <p:nvPr>
            <p:ph type="sldNum" sz="quarter" idx="12"/>
          </p:nvPr>
        </p:nvSpPr>
        <p:spPr/>
        <p:txBody>
          <a:bodyPr/>
          <a:lstStyle/>
          <a:p>
            <a:fld id="{192AC6E2-C970-49CE-8098-A30011EE2F60}" type="slidenum">
              <a:rPr lang="en-SG" smtClean="0"/>
              <a:t>2</a:t>
            </a:fld>
            <a:endParaRPr lang="en-SG"/>
          </a:p>
        </p:txBody>
      </p:sp>
      <p:grpSp>
        <p:nvGrpSpPr>
          <p:cNvPr id="26" name="Group 25">
            <a:extLst>
              <a:ext uri="{FF2B5EF4-FFF2-40B4-BE49-F238E27FC236}">
                <a16:creationId xmlns:a16="http://schemas.microsoft.com/office/drawing/2014/main" id="{565BA9CB-BE4B-471F-BFCA-9CCB12C53583}"/>
              </a:ext>
            </a:extLst>
          </p:cNvPr>
          <p:cNvGrpSpPr/>
          <p:nvPr/>
        </p:nvGrpSpPr>
        <p:grpSpPr>
          <a:xfrm>
            <a:off x="2514198" y="1991252"/>
            <a:ext cx="2972202" cy="3472996"/>
            <a:chOff x="-3801" y="1607245"/>
            <a:chExt cx="2111733" cy="2774277"/>
          </a:xfrm>
        </p:grpSpPr>
        <p:sp>
          <p:nvSpPr>
            <p:cNvPr id="27" name="TextBox 26">
              <a:extLst>
                <a:ext uri="{FF2B5EF4-FFF2-40B4-BE49-F238E27FC236}">
                  <a16:creationId xmlns:a16="http://schemas.microsoft.com/office/drawing/2014/main" id="{DDDAD971-BA94-45E5-80D7-6D08AB752770}"/>
                </a:ext>
              </a:extLst>
            </p:cNvPr>
            <p:cNvSpPr txBox="1"/>
            <p:nvPr/>
          </p:nvSpPr>
          <p:spPr>
            <a:xfrm>
              <a:off x="0" y="1607245"/>
              <a:ext cx="2107932" cy="467126"/>
            </a:xfrm>
            <a:prstGeom prst="rect">
              <a:avLst/>
            </a:prstGeom>
            <a:solidFill>
              <a:srgbClr val="0070C0"/>
            </a:solidFill>
          </p:spPr>
          <p:txBody>
            <a:bodyPr wrap="square" rtlCol="0">
              <a:spAutoFit/>
            </a:bodyPr>
            <a:lstStyle/>
            <a:p>
              <a:pPr marL="457200" indent="-457200">
                <a:buFont typeface="Wingdings" panose="05000000000000000000" pitchFamily="2" charset="2"/>
                <a:buChar char="§"/>
              </a:pPr>
              <a:r>
                <a:rPr lang="en-US" sz="3200" dirty="0">
                  <a:solidFill>
                    <a:schemeClr val="bg1"/>
                  </a:solidFill>
                  <a:latin typeface="Bahnschrift Condensed" panose="020B0502040204020203" pitchFamily="34" charset="0"/>
                </a:rPr>
                <a:t>Introduction</a:t>
              </a:r>
              <a:endParaRPr lang="en-SG" sz="3200" dirty="0">
                <a:solidFill>
                  <a:schemeClr val="bg1"/>
                </a:solidFill>
                <a:latin typeface="Bahnschrift Condensed" panose="020B0502040204020203" pitchFamily="34" charset="0"/>
              </a:endParaRPr>
            </a:p>
          </p:txBody>
        </p:sp>
        <p:sp>
          <p:nvSpPr>
            <p:cNvPr id="28" name="TextBox 27">
              <a:extLst>
                <a:ext uri="{FF2B5EF4-FFF2-40B4-BE49-F238E27FC236}">
                  <a16:creationId xmlns:a16="http://schemas.microsoft.com/office/drawing/2014/main" id="{66EC62CB-5DDD-4645-A5B6-51AB7AAA6757}"/>
                </a:ext>
              </a:extLst>
            </p:cNvPr>
            <p:cNvSpPr txBox="1"/>
            <p:nvPr/>
          </p:nvSpPr>
          <p:spPr>
            <a:xfrm>
              <a:off x="-2" y="2068910"/>
              <a:ext cx="2107932" cy="467126"/>
            </a:xfrm>
            <a:prstGeom prst="rect">
              <a:avLst/>
            </a:prstGeom>
            <a:noFill/>
          </p:spPr>
          <p:txBody>
            <a:bodyPr wrap="square" rtlCol="0">
              <a:spAutoFit/>
            </a:bodyPr>
            <a:lstStyle/>
            <a:p>
              <a:pPr marL="457200" indent="-457200">
                <a:buFont typeface="Wingdings" panose="05000000000000000000" pitchFamily="2" charset="2"/>
                <a:buChar char="§"/>
              </a:pPr>
              <a:r>
                <a:rPr lang="en-US" sz="3200" dirty="0">
                  <a:solidFill>
                    <a:schemeClr val="bg1"/>
                  </a:solidFill>
                  <a:latin typeface="Bahnschrift Condensed" panose="020B0502040204020203" pitchFamily="34" charset="0"/>
                </a:rPr>
                <a:t>Data</a:t>
              </a:r>
              <a:endParaRPr lang="en-SG" sz="3200" dirty="0">
                <a:solidFill>
                  <a:schemeClr val="bg1"/>
                </a:solidFill>
                <a:latin typeface="Bahnschrift Condensed" panose="020B0502040204020203" pitchFamily="34" charset="0"/>
              </a:endParaRPr>
            </a:p>
          </p:txBody>
        </p:sp>
        <p:sp>
          <p:nvSpPr>
            <p:cNvPr id="29" name="TextBox 28">
              <a:extLst>
                <a:ext uri="{FF2B5EF4-FFF2-40B4-BE49-F238E27FC236}">
                  <a16:creationId xmlns:a16="http://schemas.microsoft.com/office/drawing/2014/main" id="{648D530C-AE05-4157-B921-413BBAFAB70D}"/>
                </a:ext>
              </a:extLst>
            </p:cNvPr>
            <p:cNvSpPr txBox="1"/>
            <p:nvPr/>
          </p:nvSpPr>
          <p:spPr>
            <a:xfrm>
              <a:off x="0" y="2530575"/>
              <a:ext cx="2107932" cy="467126"/>
            </a:xfrm>
            <a:prstGeom prst="rect">
              <a:avLst/>
            </a:prstGeom>
            <a:noFill/>
          </p:spPr>
          <p:txBody>
            <a:bodyPr wrap="square" rtlCol="0">
              <a:spAutoFit/>
            </a:bodyPr>
            <a:lstStyle/>
            <a:p>
              <a:pPr marL="457200" indent="-457200">
                <a:buFont typeface="Wingdings" panose="05000000000000000000" pitchFamily="2" charset="2"/>
                <a:buChar char="§"/>
              </a:pPr>
              <a:r>
                <a:rPr lang="en-US" sz="3200" dirty="0">
                  <a:solidFill>
                    <a:schemeClr val="bg1"/>
                  </a:solidFill>
                  <a:latin typeface="Bahnschrift Condensed" panose="020B0502040204020203" pitchFamily="34" charset="0"/>
                </a:rPr>
                <a:t>Forecasts</a:t>
              </a:r>
              <a:endParaRPr lang="en-SG" sz="3200" dirty="0">
                <a:solidFill>
                  <a:schemeClr val="bg1"/>
                </a:solidFill>
                <a:latin typeface="Bahnschrift Condensed" panose="020B0502040204020203" pitchFamily="34" charset="0"/>
              </a:endParaRPr>
            </a:p>
          </p:txBody>
        </p:sp>
        <p:sp>
          <p:nvSpPr>
            <p:cNvPr id="30" name="TextBox 29">
              <a:extLst>
                <a:ext uri="{FF2B5EF4-FFF2-40B4-BE49-F238E27FC236}">
                  <a16:creationId xmlns:a16="http://schemas.microsoft.com/office/drawing/2014/main" id="{345D231D-6648-4498-BF56-66CBA2860500}"/>
                </a:ext>
              </a:extLst>
            </p:cNvPr>
            <p:cNvSpPr txBox="1"/>
            <p:nvPr/>
          </p:nvSpPr>
          <p:spPr>
            <a:xfrm>
              <a:off x="0" y="2990024"/>
              <a:ext cx="2107932" cy="467126"/>
            </a:xfrm>
            <a:prstGeom prst="rect">
              <a:avLst/>
            </a:prstGeom>
            <a:noFill/>
          </p:spPr>
          <p:txBody>
            <a:bodyPr wrap="square" rtlCol="0">
              <a:spAutoFit/>
            </a:bodyPr>
            <a:lstStyle/>
            <a:p>
              <a:pPr marL="457200" indent="-457200">
                <a:buFont typeface="Wingdings" panose="05000000000000000000" pitchFamily="2" charset="2"/>
                <a:buChar char="§"/>
              </a:pPr>
              <a:r>
                <a:rPr lang="en-US" sz="3200" dirty="0">
                  <a:solidFill>
                    <a:schemeClr val="bg1"/>
                  </a:solidFill>
                  <a:latin typeface="Bahnschrift Condensed" panose="020B0502040204020203" pitchFamily="34" charset="0"/>
                </a:rPr>
                <a:t>Performance</a:t>
              </a:r>
              <a:endParaRPr lang="en-SG" sz="3200" dirty="0">
                <a:solidFill>
                  <a:schemeClr val="bg1"/>
                </a:solidFill>
                <a:latin typeface="Bahnschrift Condensed" panose="020B0502040204020203" pitchFamily="34" charset="0"/>
              </a:endParaRPr>
            </a:p>
          </p:txBody>
        </p:sp>
        <p:sp>
          <p:nvSpPr>
            <p:cNvPr id="31" name="TextBox 30">
              <a:extLst>
                <a:ext uri="{FF2B5EF4-FFF2-40B4-BE49-F238E27FC236}">
                  <a16:creationId xmlns:a16="http://schemas.microsoft.com/office/drawing/2014/main" id="{94136A26-7F8D-446D-A823-B0F6059D70A0}"/>
                </a:ext>
              </a:extLst>
            </p:cNvPr>
            <p:cNvSpPr txBox="1"/>
            <p:nvPr/>
          </p:nvSpPr>
          <p:spPr>
            <a:xfrm>
              <a:off x="-3427" y="3454947"/>
              <a:ext cx="2107932" cy="467126"/>
            </a:xfrm>
            <a:prstGeom prst="rect">
              <a:avLst/>
            </a:prstGeom>
            <a:noFill/>
          </p:spPr>
          <p:txBody>
            <a:bodyPr wrap="square" rtlCol="0">
              <a:spAutoFit/>
            </a:bodyPr>
            <a:lstStyle/>
            <a:p>
              <a:pPr marL="457200" indent="-457200">
                <a:buFont typeface="Wingdings" panose="05000000000000000000" pitchFamily="2" charset="2"/>
                <a:buChar char="§"/>
              </a:pPr>
              <a:r>
                <a:rPr lang="en-US" sz="3200" dirty="0">
                  <a:solidFill>
                    <a:schemeClr val="bg1"/>
                  </a:solidFill>
                  <a:latin typeface="Bahnschrift Condensed" panose="020B0502040204020203" pitchFamily="34" charset="0"/>
                </a:rPr>
                <a:t>Conclusion</a:t>
              </a:r>
              <a:endParaRPr lang="en-SG" sz="3200" dirty="0">
                <a:solidFill>
                  <a:schemeClr val="bg1"/>
                </a:solidFill>
                <a:latin typeface="Bahnschrift Condensed" panose="020B0502040204020203" pitchFamily="34" charset="0"/>
              </a:endParaRPr>
            </a:p>
          </p:txBody>
        </p:sp>
        <p:sp>
          <p:nvSpPr>
            <p:cNvPr id="32" name="TextBox 31">
              <a:extLst>
                <a:ext uri="{FF2B5EF4-FFF2-40B4-BE49-F238E27FC236}">
                  <a16:creationId xmlns:a16="http://schemas.microsoft.com/office/drawing/2014/main" id="{A38539E4-70B1-444E-A841-27C6A38556FB}"/>
                </a:ext>
              </a:extLst>
            </p:cNvPr>
            <p:cNvSpPr txBox="1"/>
            <p:nvPr/>
          </p:nvSpPr>
          <p:spPr>
            <a:xfrm>
              <a:off x="-3801" y="3914396"/>
              <a:ext cx="2107932" cy="467126"/>
            </a:xfrm>
            <a:prstGeom prst="rect">
              <a:avLst/>
            </a:prstGeom>
            <a:noFill/>
          </p:spPr>
          <p:txBody>
            <a:bodyPr wrap="square" rtlCol="0">
              <a:spAutoFit/>
            </a:bodyPr>
            <a:lstStyle/>
            <a:p>
              <a:pPr marL="457200" indent="-457200">
                <a:buFont typeface="Wingdings" panose="05000000000000000000" pitchFamily="2" charset="2"/>
                <a:buChar char="§"/>
              </a:pPr>
              <a:r>
                <a:rPr lang="en-US" sz="3200" dirty="0">
                  <a:solidFill>
                    <a:schemeClr val="bg1"/>
                  </a:solidFill>
                  <a:latin typeface="Bahnschrift Condensed" panose="020B0502040204020203" pitchFamily="34" charset="0"/>
                </a:rPr>
                <a:t>Annexure</a:t>
              </a:r>
              <a:endParaRPr lang="en-SG" sz="3200" dirty="0">
                <a:solidFill>
                  <a:schemeClr val="bg1"/>
                </a:solidFill>
                <a:latin typeface="Bahnschrift Condensed" panose="020B0502040204020203" pitchFamily="34" charset="0"/>
              </a:endParaRPr>
            </a:p>
          </p:txBody>
        </p:sp>
      </p:grpSp>
    </p:spTree>
    <p:extLst>
      <p:ext uri="{BB962C8B-B14F-4D97-AF65-F5344CB8AC3E}">
        <p14:creationId xmlns:p14="http://schemas.microsoft.com/office/powerpoint/2010/main" val="3310018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FEFE773-0ABF-4BBA-B562-B5FD0A52C78A}"/>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6B4B3633-D563-482D-81D2-669BD4ED79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BE3C5F94-C7DA-47B1-AB36-0C817F4258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sp>
        <p:nvSpPr>
          <p:cNvPr id="7" name="TextBox 6">
            <a:extLst>
              <a:ext uri="{FF2B5EF4-FFF2-40B4-BE49-F238E27FC236}">
                <a16:creationId xmlns:a16="http://schemas.microsoft.com/office/drawing/2014/main" id="{1F89C7AC-677F-4880-B0A5-78BC56DCFDB0}"/>
              </a:ext>
            </a:extLst>
          </p:cNvPr>
          <p:cNvSpPr txBox="1"/>
          <p:nvPr/>
        </p:nvSpPr>
        <p:spPr>
          <a:xfrm>
            <a:off x="2494947" y="71082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Electricity and Natural Gas in Singapore</a:t>
            </a:r>
            <a:endParaRPr lang="en-SG" sz="4000" dirty="0">
              <a:solidFill>
                <a:srgbClr val="002060"/>
              </a:solidFill>
              <a:latin typeface="Bahnschrift Condensed" panose="020B0502040204020203" pitchFamily="34" charset="0"/>
            </a:endParaRPr>
          </a:p>
        </p:txBody>
      </p:sp>
      <p:sp>
        <p:nvSpPr>
          <p:cNvPr id="8" name="TextBox 7">
            <a:extLst>
              <a:ext uri="{FF2B5EF4-FFF2-40B4-BE49-F238E27FC236}">
                <a16:creationId xmlns:a16="http://schemas.microsoft.com/office/drawing/2014/main" id="{835D1719-1C01-454D-B837-F987B24A3574}"/>
              </a:ext>
            </a:extLst>
          </p:cNvPr>
          <p:cNvSpPr txBox="1"/>
          <p:nvPr/>
        </p:nvSpPr>
        <p:spPr>
          <a:xfrm>
            <a:off x="2494947" y="35486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Demand of</a:t>
            </a:r>
            <a:endParaRPr lang="en-SG" sz="2800" b="1" dirty="0">
              <a:solidFill>
                <a:srgbClr val="0070C0"/>
              </a:solidFill>
              <a:latin typeface="Bahnschrift Condensed" panose="020B0502040204020203" pitchFamily="34" charset="0"/>
            </a:endParaRPr>
          </a:p>
        </p:txBody>
      </p:sp>
      <p:grpSp>
        <p:nvGrpSpPr>
          <p:cNvPr id="16" name="Group 15">
            <a:extLst>
              <a:ext uri="{FF2B5EF4-FFF2-40B4-BE49-F238E27FC236}">
                <a16:creationId xmlns:a16="http://schemas.microsoft.com/office/drawing/2014/main" id="{75DD5F70-5D90-48A6-B4AC-167AA487C710}"/>
              </a:ext>
            </a:extLst>
          </p:cNvPr>
          <p:cNvGrpSpPr/>
          <p:nvPr/>
        </p:nvGrpSpPr>
        <p:grpSpPr>
          <a:xfrm>
            <a:off x="-3801" y="1607245"/>
            <a:ext cx="2111733" cy="2768816"/>
            <a:chOff x="-3801" y="1607245"/>
            <a:chExt cx="2111733" cy="2768816"/>
          </a:xfrm>
        </p:grpSpPr>
        <p:sp>
          <p:nvSpPr>
            <p:cNvPr id="9" name="TextBox 8">
              <a:hlinkClick r:id="rId4" action="ppaction://hlinksldjump"/>
              <a:extLst>
                <a:ext uri="{FF2B5EF4-FFF2-40B4-BE49-F238E27FC236}">
                  <a16:creationId xmlns:a16="http://schemas.microsoft.com/office/drawing/2014/main" id="{DAFD3846-40E9-470F-B465-248F051243D9}"/>
                </a:ext>
              </a:extLst>
            </p:cNvPr>
            <p:cNvSpPr txBox="1"/>
            <p:nvPr/>
          </p:nvSpPr>
          <p:spPr>
            <a:xfrm>
              <a:off x="0" y="1607245"/>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10" name="TextBox 9">
              <a:extLst>
                <a:ext uri="{FF2B5EF4-FFF2-40B4-BE49-F238E27FC236}">
                  <a16:creationId xmlns:a16="http://schemas.microsoft.com/office/drawing/2014/main" id="{F624D1EF-7B08-4372-8C72-83875285F16F}"/>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1" name="TextBox 10">
              <a:extLst>
                <a:ext uri="{FF2B5EF4-FFF2-40B4-BE49-F238E27FC236}">
                  <a16:creationId xmlns:a16="http://schemas.microsoft.com/office/drawing/2014/main" id="{0FAC9B6E-D4C8-4023-B500-F487A53671F3}"/>
                </a:ext>
              </a:extLst>
            </p:cNvPr>
            <p:cNvSpPr txBox="1"/>
            <p:nvPr/>
          </p:nvSpPr>
          <p:spPr>
            <a:xfrm>
              <a:off x="0" y="253057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C81C40C9-CBD5-48CF-9A8D-448106ADC6CE}"/>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574C6570-4A2D-4573-A13C-15D311B3816E}"/>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4" name="TextBox 13">
              <a:extLst>
                <a:ext uri="{FF2B5EF4-FFF2-40B4-BE49-F238E27FC236}">
                  <a16:creationId xmlns:a16="http://schemas.microsoft.com/office/drawing/2014/main" id="{0C073C29-DCFE-4D7D-B7C2-F10582891D93}"/>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7" name="Footer Placeholder 16">
            <a:extLst>
              <a:ext uri="{FF2B5EF4-FFF2-40B4-BE49-F238E27FC236}">
                <a16:creationId xmlns:a16="http://schemas.microsoft.com/office/drawing/2014/main" id="{635CEBD2-CFBE-4F9C-AC6B-43FBB0768125}"/>
              </a:ext>
            </a:extLst>
          </p:cNvPr>
          <p:cNvSpPr>
            <a:spLocks noGrp="1"/>
          </p:cNvSpPr>
          <p:nvPr>
            <p:ph type="ftr" sz="quarter" idx="11"/>
          </p:nvPr>
        </p:nvSpPr>
        <p:spPr/>
        <p:txBody>
          <a:bodyPr/>
          <a:lstStyle/>
          <a:p>
            <a:r>
              <a:rPr lang="en-SG" dirty="0"/>
              <a:t>© National University of Singapore</a:t>
            </a:r>
          </a:p>
        </p:txBody>
      </p:sp>
      <p:sp>
        <p:nvSpPr>
          <p:cNvPr id="18" name="Slide Number Placeholder 17">
            <a:extLst>
              <a:ext uri="{FF2B5EF4-FFF2-40B4-BE49-F238E27FC236}">
                <a16:creationId xmlns:a16="http://schemas.microsoft.com/office/drawing/2014/main" id="{0D971298-F553-4AA3-B5C4-27707E188B0C}"/>
              </a:ext>
            </a:extLst>
          </p:cNvPr>
          <p:cNvSpPr>
            <a:spLocks noGrp="1"/>
          </p:cNvSpPr>
          <p:nvPr>
            <p:ph type="sldNum" sz="quarter" idx="12"/>
          </p:nvPr>
        </p:nvSpPr>
        <p:spPr/>
        <p:txBody>
          <a:bodyPr/>
          <a:lstStyle/>
          <a:p>
            <a:fld id="{192AC6E2-C970-49CE-8098-A30011EE2F60}" type="slidenum">
              <a:rPr lang="en-SG" smtClean="0"/>
              <a:t>3</a:t>
            </a:fld>
            <a:endParaRPr lang="en-SG"/>
          </a:p>
        </p:txBody>
      </p:sp>
      <p:sp>
        <p:nvSpPr>
          <p:cNvPr id="20" name="TextBox 19">
            <a:extLst>
              <a:ext uri="{FF2B5EF4-FFF2-40B4-BE49-F238E27FC236}">
                <a16:creationId xmlns:a16="http://schemas.microsoft.com/office/drawing/2014/main" id="{86F8876D-45F8-47B3-B6B0-36C18CE5FABE}"/>
              </a:ext>
            </a:extLst>
          </p:cNvPr>
          <p:cNvSpPr txBox="1"/>
          <p:nvPr/>
        </p:nvSpPr>
        <p:spPr>
          <a:xfrm>
            <a:off x="2494947" y="1607245"/>
            <a:ext cx="4555909" cy="4247317"/>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Bahnschrift Condensed" panose="020B0502040204020203" pitchFamily="34" charset="0"/>
              </a:rPr>
              <a:t>The total electricity generation capacity in Singapore grew slightly from 13,611.9 MW in 2017 to 13,614.4 MW in 2018¹ due to an increase in the generation capacity of Solar Photovoltaic (PV).</a:t>
            </a:r>
          </a:p>
          <a:p>
            <a:pPr marL="285750" indent="-285750">
              <a:buFont typeface="Wingdings" panose="05000000000000000000" pitchFamily="2" charset="2"/>
              <a:buChar char="§"/>
            </a:pPr>
            <a:endParaRPr lang="en-US" dirty="0">
              <a:latin typeface="Bahnschrift Condensed" panose="020B0502040204020203" pitchFamily="34" charset="0"/>
            </a:endParaRPr>
          </a:p>
          <a:p>
            <a:pPr marL="285750" indent="-285750">
              <a:buFont typeface="Wingdings" panose="05000000000000000000" pitchFamily="2" charset="2"/>
              <a:buChar char="§"/>
            </a:pPr>
            <a:r>
              <a:rPr lang="en-US" dirty="0">
                <a:latin typeface="Bahnschrift Condensed" panose="020B0502040204020203" pitchFamily="34" charset="0"/>
              </a:rPr>
              <a:t>The launch of the electricity futures market in 2015 facilitated the entry of more independent retailers, hence increasing retail competition and bringing benefits to consumers.</a:t>
            </a:r>
          </a:p>
          <a:p>
            <a:pPr marL="285750" indent="-285750">
              <a:buFont typeface="Wingdings" panose="05000000000000000000" pitchFamily="2" charset="2"/>
              <a:buChar char="§"/>
            </a:pPr>
            <a:endParaRPr lang="en-US" dirty="0">
              <a:latin typeface="Bahnschrift Condensed" panose="020B0502040204020203" pitchFamily="34" charset="0"/>
            </a:endParaRPr>
          </a:p>
          <a:p>
            <a:pPr marL="285750" indent="-285750">
              <a:buFont typeface="Wingdings" panose="05000000000000000000" pitchFamily="2" charset="2"/>
              <a:buChar char="§"/>
            </a:pPr>
            <a:r>
              <a:rPr lang="en-US" dirty="0">
                <a:latin typeface="Bahnschrift Condensed" panose="020B0502040204020203" pitchFamily="34" charset="0"/>
              </a:rPr>
              <a:t>Singapore’s total electricity consumption rose by 2.1% from 48.6 </a:t>
            </a:r>
            <a:r>
              <a:rPr lang="en-US" dirty="0" err="1">
                <a:latin typeface="Bahnschrift Condensed" panose="020B0502040204020203" pitchFamily="34" charset="0"/>
              </a:rPr>
              <a:t>TWh</a:t>
            </a:r>
            <a:r>
              <a:rPr lang="en-US" dirty="0">
                <a:latin typeface="Bahnschrift Condensed" panose="020B0502040204020203" pitchFamily="34" charset="0"/>
              </a:rPr>
              <a:t> in 2016 to 49.6 </a:t>
            </a:r>
            <a:r>
              <a:rPr lang="en-US" dirty="0" err="1">
                <a:latin typeface="Bahnschrift Condensed" panose="020B0502040204020203" pitchFamily="34" charset="0"/>
              </a:rPr>
              <a:t>TWh</a:t>
            </a:r>
            <a:r>
              <a:rPr lang="en-US" dirty="0">
                <a:latin typeface="Bahnschrift Condensed" panose="020B0502040204020203" pitchFamily="34" charset="0"/>
              </a:rPr>
              <a:t> in 2017. Contestable Consumers (CCs) made up the bulk of consumption, accounting for 76.3% of the total consumption in 2017.</a:t>
            </a:r>
          </a:p>
          <a:p>
            <a:endParaRPr lang="en-SG" dirty="0"/>
          </a:p>
        </p:txBody>
      </p:sp>
      <p:pic>
        <p:nvPicPr>
          <p:cNvPr id="21" name="Picture 20">
            <a:extLst>
              <a:ext uri="{FF2B5EF4-FFF2-40B4-BE49-F238E27FC236}">
                <a16:creationId xmlns:a16="http://schemas.microsoft.com/office/drawing/2014/main" id="{5FB6F574-6C56-49E6-A471-429D96C68332}"/>
              </a:ext>
            </a:extLst>
          </p:cNvPr>
          <p:cNvPicPr>
            <a:picLocks noChangeAspect="1"/>
          </p:cNvPicPr>
          <p:nvPr/>
        </p:nvPicPr>
        <p:blipFill>
          <a:blip r:embed="rId5"/>
          <a:stretch>
            <a:fillRect/>
          </a:stretch>
        </p:blipFill>
        <p:spPr>
          <a:xfrm>
            <a:off x="7054657" y="1669286"/>
            <a:ext cx="4910410" cy="4032985"/>
          </a:xfrm>
          <a:prstGeom prst="rect">
            <a:avLst/>
          </a:prstGeom>
        </p:spPr>
      </p:pic>
      <p:sp>
        <p:nvSpPr>
          <p:cNvPr id="22" name="TextBox 21">
            <a:extLst>
              <a:ext uri="{FF2B5EF4-FFF2-40B4-BE49-F238E27FC236}">
                <a16:creationId xmlns:a16="http://schemas.microsoft.com/office/drawing/2014/main" id="{5C3CB15F-D50A-49D2-B8B4-97388B58651D}"/>
              </a:ext>
            </a:extLst>
          </p:cNvPr>
          <p:cNvSpPr txBox="1"/>
          <p:nvPr/>
        </p:nvSpPr>
        <p:spPr>
          <a:xfrm>
            <a:off x="7231907" y="5702271"/>
            <a:ext cx="4555909" cy="646331"/>
          </a:xfrm>
          <a:prstGeom prst="rect">
            <a:avLst/>
          </a:prstGeom>
          <a:noFill/>
        </p:spPr>
        <p:txBody>
          <a:bodyPr wrap="square" rtlCol="0">
            <a:spAutoFit/>
          </a:bodyPr>
          <a:lstStyle/>
          <a:p>
            <a:r>
              <a:rPr lang="en-US" dirty="0">
                <a:solidFill>
                  <a:schemeClr val="bg1">
                    <a:lumMod val="50000"/>
                  </a:schemeClr>
                </a:solidFill>
                <a:latin typeface="Bahnschrift Condensed" panose="020B0502040204020203" pitchFamily="34" charset="0"/>
              </a:rPr>
              <a:t>Source: The Singapore Energy Statistics (SES), the Energy Market Authority (EMA)'s annual publication</a:t>
            </a:r>
            <a:endParaRPr lang="en-SG" dirty="0">
              <a:solidFill>
                <a:schemeClr val="bg1">
                  <a:lumMod val="50000"/>
                </a:schemeClr>
              </a:solidFill>
              <a:latin typeface="Bahnschrift Condensed" panose="020B0502040204020203" pitchFamily="34" charset="0"/>
            </a:endParaRPr>
          </a:p>
        </p:txBody>
      </p:sp>
    </p:spTree>
    <p:extLst>
      <p:ext uri="{BB962C8B-B14F-4D97-AF65-F5344CB8AC3E}">
        <p14:creationId xmlns:p14="http://schemas.microsoft.com/office/powerpoint/2010/main" val="3247735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FEFE773-0ABF-4BBA-B562-B5FD0A52C78A}"/>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6B4B3633-D563-482D-81D2-669BD4ED79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BE3C5F94-C7DA-47B1-AB36-0C817F4258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sp>
        <p:nvSpPr>
          <p:cNvPr id="7" name="TextBox 6">
            <a:extLst>
              <a:ext uri="{FF2B5EF4-FFF2-40B4-BE49-F238E27FC236}">
                <a16:creationId xmlns:a16="http://schemas.microsoft.com/office/drawing/2014/main" id="{1F89C7AC-677F-4880-B0A5-78BC56DCFDB0}"/>
              </a:ext>
            </a:extLst>
          </p:cNvPr>
          <p:cNvSpPr txBox="1"/>
          <p:nvPr/>
        </p:nvSpPr>
        <p:spPr>
          <a:xfrm>
            <a:off x="2494947" y="71082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Electricity and Natural Gas in Singapore (Cont.)</a:t>
            </a:r>
            <a:endParaRPr lang="en-SG" sz="4000" dirty="0">
              <a:solidFill>
                <a:srgbClr val="002060"/>
              </a:solidFill>
              <a:latin typeface="Bahnschrift Condensed" panose="020B0502040204020203" pitchFamily="34" charset="0"/>
            </a:endParaRPr>
          </a:p>
        </p:txBody>
      </p:sp>
      <p:sp>
        <p:nvSpPr>
          <p:cNvPr id="8" name="TextBox 7">
            <a:extLst>
              <a:ext uri="{FF2B5EF4-FFF2-40B4-BE49-F238E27FC236}">
                <a16:creationId xmlns:a16="http://schemas.microsoft.com/office/drawing/2014/main" id="{835D1719-1C01-454D-B837-F987B24A3574}"/>
              </a:ext>
            </a:extLst>
          </p:cNvPr>
          <p:cNvSpPr txBox="1"/>
          <p:nvPr/>
        </p:nvSpPr>
        <p:spPr>
          <a:xfrm>
            <a:off x="2494947" y="35486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Demand of</a:t>
            </a:r>
            <a:endParaRPr lang="en-SG" sz="2800" b="1" dirty="0">
              <a:solidFill>
                <a:srgbClr val="0070C0"/>
              </a:solidFill>
              <a:latin typeface="Bahnschrift Condensed" panose="020B0502040204020203" pitchFamily="34" charset="0"/>
            </a:endParaRPr>
          </a:p>
        </p:txBody>
      </p:sp>
      <p:grpSp>
        <p:nvGrpSpPr>
          <p:cNvPr id="16" name="Group 15">
            <a:extLst>
              <a:ext uri="{FF2B5EF4-FFF2-40B4-BE49-F238E27FC236}">
                <a16:creationId xmlns:a16="http://schemas.microsoft.com/office/drawing/2014/main" id="{75DD5F70-5D90-48A6-B4AC-167AA487C710}"/>
              </a:ext>
            </a:extLst>
          </p:cNvPr>
          <p:cNvGrpSpPr/>
          <p:nvPr/>
        </p:nvGrpSpPr>
        <p:grpSpPr>
          <a:xfrm>
            <a:off x="-3801" y="1607245"/>
            <a:ext cx="2111733" cy="2768816"/>
            <a:chOff x="-3801" y="1607245"/>
            <a:chExt cx="2111733" cy="2768816"/>
          </a:xfrm>
        </p:grpSpPr>
        <p:sp>
          <p:nvSpPr>
            <p:cNvPr id="9" name="TextBox 8">
              <a:hlinkClick r:id="rId4" action="ppaction://hlinksldjump"/>
              <a:extLst>
                <a:ext uri="{FF2B5EF4-FFF2-40B4-BE49-F238E27FC236}">
                  <a16:creationId xmlns:a16="http://schemas.microsoft.com/office/drawing/2014/main" id="{DAFD3846-40E9-470F-B465-248F051243D9}"/>
                </a:ext>
              </a:extLst>
            </p:cNvPr>
            <p:cNvSpPr txBox="1"/>
            <p:nvPr/>
          </p:nvSpPr>
          <p:spPr>
            <a:xfrm>
              <a:off x="0" y="1607245"/>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10" name="TextBox 9">
              <a:extLst>
                <a:ext uri="{FF2B5EF4-FFF2-40B4-BE49-F238E27FC236}">
                  <a16:creationId xmlns:a16="http://schemas.microsoft.com/office/drawing/2014/main" id="{F624D1EF-7B08-4372-8C72-83875285F16F}"/>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1" name="TextBox 10">
              <a:extLst>
                <a:ext uri="{FF2B5EF4-FFF2-40B4-BE49-F238E27FC236}">
                  <a16:creationId xmlns:a16="http://schemas.microsoft.com/office/drawing/2014/main" id="{0FAC9B6E-D4C8-4023-B500-F487A53671F3}"/>
                </a:ext>
              </a:extLst>
            </p:cNvPr>
            <p:cNvSpPr txBox="1"/>
            <p:nvPr/>
          </p:nvSpPr>
          <p:spPr>
            <a:xfrm>
              <a:off x="0" y="253057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C81C40C9-CBD5-48CF-9A8D-448106ADC6CE}"/>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574C6570-4A2D-4573-A13C-15D311B3816E}"/>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4" name="TextBox 13">
              <a:extLst>
                <a:ext uri="{FF2B5EF4-FFF2-40B4-BE49-F238E27FC236}">
                  <a16:creationId xmlns:a16="http://schemas.microsoft.com/office/drawing/2014/main" id="{0C073C29-DCFE-4D7D-B7C2-F10582891D93}"/>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7" name="Footer Placeholder 16">
            <a:extLst>
              <a:ext uri="{FF2B5EF4-FFF2-40B4-BE49-F238E27FC236}">
                <a16:creationId xmlns:a16="http://schemas.microsoft.com/office/drawing/2014/main" id="{635CEBD2-CFBE-4F9C-AC6B-43FBB0768125}"/>
              </a:ext>
            </a:extLst>
          </p:cNvPr>
          <p:cNvSpPr>
            <a:spLocks noGrp="1"/>
          </p:cNvSpPr>
          <p:nvPr>
            <p:ph type="ftr" sz="quarter" idx="11"/>
          </p:nvPr>
        </p:nvSpPr>
        <p:spPr/>
        <p:txBody>
          <a:bodyPr/>
          <a:lstStyle/>
          <a:p>
            <a:r>
              <a:rPr lang="en-SG" dirty="0"/>
              <a:t>© National University of Singapore</a:t>
            </a:r>
          </a:p>
        </p:txBody>
      </p:sp>
      <p:sp>
        <p:nvSpPr>
          <p:cNvPr id="18" name="Slide Number Placeholder 17">
            <a:extLst>
              <a:ext uri="{FF2B5EF4-FFF2-40B4-BE49-F238E27FC236}">
                <a16:creationId xmlns:a16="http://schemas.microsoft.com/office/drawing/2014/main" id="{0D971298-F553-4AA3-B5C4-27707E188B0C}"/>
              </a:ext>
            </a:extLst>
          </p:cNvPr>
          <p:cNvSpPr>
            <a:spLocks noGrp="1"/>
          </p:cNvSpPr>
          <p:nvPr>
            <p:ph type="sldNum" sz="quarter" idx="12"/>
          </p:nvPr>
        </p:nvSpPr>
        <p:spPr/>
        <p:txBody>
          <a:bodyPr/>
          <a:lstStyle/>
          <a:p>
            <a:fld id="{192AC6E2-C970-49CE-8098-A30011EE2F60}" type="slidenum">
              <a:rPr lang="en-SG" smtClean="0"/>
              <a:t>4</a:t>
            </a:fld>
            <a:endParaRPr lang="en-SG"/>
          </a:p>
        </p:txBody>
      </p:sp>
      <p:sp>
        <p:nvSpPr>
          <p:cNvPr id="20" name="TextBox 19">
            <a:extLst>
              <a:ext uri="{FF2B5EF4-FFF2-40B4-BE49-F238E27FC236}">
                <a16:creationId xmlns:a16="http://schemas.microsoft.com/office/drawing/2014/main" id="{86F8876D-45F8-47B3-B6B0-36C18CE5FABE}"/>
              </a:ext>
            </a:extLst>
          </p:cNvPr>
          <p:cNvSpPr txBox="1"/>
          <p:nvPr/>
        </p:nvSpPr>
        <p:spPr>
          <a:xfrm>
            <a:off x="2494947" y="1607245"/>
            <a:ext cx="4555909" cy="3693319"/>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Bahnschrift Condensed" panose="020B0502040204020203" pitchFamily="34" charset="0"/>
              </a:rPr>
              <a:t>End-users’ consumption of NG increased by 5.8%, from 56,949.2 TJ in 2016 to 60,226.6 TJ in 2017. Industrial-related consumption, which comprised the bulk (i.e. 88.9%) of NG’s end use, increased from 49,968.5 TJ in 2016 to 53,525.0 TJ in 2017, catalyzing the rise in overall NG consumption.</a:t>
            </a:r>
          </a:p>
          <a:p>
            <a:pPr marL="285750" indent="-285750">
              <a:buFont typeface="Wingdings" panose="05000000000000000000" pitchFamily="2" charset="2"/>
              <a:buChar char="§"/>
            </a:pPr>
            <a:endParaRPr lang="en-US" dirty="0">
              <a:latin typeface="Bahnschrift Condensed" panose="020B0502040204020203" pitchFamily="34" charset="0"/>
            </a:endParaRPr>
          </a:p>
          <a:p>
            <a:pPr marL="285750" indent="-285750">
              <a:buFont typeface="Wingdings" panose="05000000000000000000" pitchFamily="2" charset="2"/>
              <a:buChar char="§"/>
            </a:pPr>
            <a:r>
              <a:rPr lang="en-US" dirty="0">
                <a:latin typeface="Bahnschrift Condensed" panose="020B0502040204020203" pitchFamily="34" charset="0"/>
              </a:rPr>
              <a:t>Households’ consumption of NG rose by 2.2% to 2,604.3 TJ in 2017. In contrast, the Commerce &amp; Services-related sector declined by 3.9% to 3,706.9 TJ in 2017.</a:t>
            </a:r>
          </a:p>
          <a:p>
            <a:pPr marL="285750" indent="-285750">
              <a:buFont typeface="Wingdings" panose="05000000000000000000" pitchFamily="2" charset="2"/>
              <a:buChar char="§"/>
            </a:pPr>
            <a:endParaRPr lang="en-US" dirty="0">
              <a:latin typeface="Bahnschrift Condensed" panose="020B0502040204020203" pitchFamily="34" charset="0"/>
            </a:endParaRPr>
          </a:p>
          <a:p>
            <a:pPr marL="285750" indent="-285750">
              <a:buFont typeface="Wingdings" panose="05000000000000000000" pitchFamily="2" charset="2"/>
              <a:buChar char="§"/>
            </a:pPr>
            <a:r>
              <a:rPr lang="en-US" dirty="0">
                <a:latin typeface="Bahnschrift Condensed" panose="020B0502040204020203" pitchFamily="34" charset="0"/>
              </a:rPr>
              <a:t>In 2017, the average monthly town gas consumption of a 4-room public housing unit was 75.6 kWh.  </a:t>
            </a:r>
            <a:endParaRPr lang="en-SG" dirty="0">
              <a:latin typeface="Bahnschrift Condensed" panose="020B0502040204020203" pitchFamily="34" charset="0"/>
            </a:endParaRPr>
          </a:p>
        </p:txBody>
      </p:sp>
      <p:pic>
        <p:nvPicPr>
          <p:cNvPr id="2" name="Picture 1">
            <a:extLst>
              <a:ext uri="{FF2B5EF4-FFF2-40B4-BE49-F238E27FC236}">
                <a16:creationId xmlns:a16="http://schemas.microsoft.com/office/drawing/2014/main" id="{ADDE6B5E-1A82-497B-B823-32D8C77FBFDF}"/>
              </a:ext>
            </a:extLst>
          </p:cNvPr>
          <p:cNvPicPr>
            <a:picLocks noChangeAspect="1"/>
          </p:cNvPicPr>
          <p:nvPr/>
        </p:nvPicPr>
        <p:blipFill>
          <a:blip r:embed="rId5"/>
          <a:stretch>
            <a:fillRect/>
          </a:stretch>
        </p:blipFill>
        <p:spPr>
          <a:xfrm>
            <a:off x="7247697" y="1714400"/>
            <a:ext cx="4944303" cy="3429200"/>
          </a:xfrm>
          <a:prstGeom prst="rect">
            <a:avLst/>
          </a:prstGeom>
        </p:spPr>
      </p:pic>
      <p:sp>
        <p:nvSpPr>
          <p:cNvPr id="3" name="Rectangle 2">
            <a:extLst>
              <a:ext uri="{FF2B5EF4-FFF2-40B4-BE49-F238E27FC236}">
                <a16:creationId xmlns:a16="http://schemas.microsoft.com/office/drawing/2014/main" id="{7FC2ED8B-C231-4B35-9F89-97F7A281B4C2}"/>
              </a:ext>
            </a:extLst>
          </p:cNvPr>
          <p:cNvSpPr/>
          <p:nvPr/>
        </p:nvSpPr>
        <p:spPr>
          <a:xfrm>
            <a:off x="7414662" y="5439287"/>
            <a:ext cx="4549539" cy="646331"/>
          </a:xfrm>
          <a:prstGeom prst="rect">
            <a:avLst/>
          </a:prstGeom>
        </p:spPr>
        <p:txBody>
          <a:bodyPr wrap="square">
            <a:spAutoFit/>
          </a:bodyPr>
          <a:lstStyle/>
          <a:p>
            <a:r>
              <a:rPr lang="en-US" dirty="0">
                <a:solidFill>
                  <a:schemeClr val="bg1">
                    <a:lumMod val="50000"/>
                  </a:schemeClr>
                </a:solidFill>
                <a:latin typeface="Bahnschrift Condensed" panose="020B0502040204020203" pitchFamily="34" charset="0"/>
              </a:rPr>
              <a:t>Source: The Singapore Energy Statistics (SES), the Energy Market Authority (EMA)'s annual publication</a:t>
            </a:r>
            <a:endParaRPr lang="en-SG" dirty="0">
              <a:solidFill>
                <a:schemeClr val="bg1">
                  <a:lumMod val="50000"/>
                </a:schemeClr>
              </a:solidFill>
              <a:latin typeface="Bahnschrift Condensed" panose="020B0502040204020203" pitchFamily="34" charset="0"/>
            </a:endParaRPr>
          </a:p>
        </p:txBody>
      </p:sp>
    </p:spTree>
    <p:extLst>
      <p:ext uri="{BB962C8B-B14F-4D97-AF65-F5344CB8AC3E}">
        <p14:creationId xmlns:p14="http://schemas.microsoft.com/office/powerpoint/2010/main" val="145603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4" descr="Related image">
            <a:extLst>
              <a:ext uri="{FF2B5EF4-FFF2-40B4-BE49-F238E27FC236}">
                <a16:creationId xmlns:a16="http://schemas.microsoft.com/office/drawing/2014/main" id="{7739C378-22F8-4A28-AB03-4DF03881A9DF}"/>
              </a:ext>
            </a:extLst>
          </p:cNvPr>
          <p:cNvPicPr>
            <a:picLocks noChangeAspect="1" noChangeArrowheads="1"/>
          </p:cNvPicPr>
          <p:nvPr/>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t="27546"/>
          <a:stretch/>
        </p:blipFill>
        <p:spPr bwMode="auto">
          <a:xfrm>
            <a:off x="2104130" y="1983293"/>
            <a:ext cx="10087869" cy="486785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385A256-3D5E-49C5-91B3-DE30F3E6D3C1}"/>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F524CBED-A79B-4DA8-B9D0-470C785403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4773935-6EF3-4F55-A5BF-BB29CEE13E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sp>
        <p:nvSpPr>
          <p:cNvPr id="7" name="TextBox 6">
            <a:extLst>
              <a:ext uri="{FF2B5EF4-FFF2-40B4-BE49-F238E27FC236}">
                <a16:creationId xmlns:a16="http://schemas.microsoft.com/office/drawing/2014/main" id="{527F51F8-C051-4157-AE56-2A31DA4F5C32}"/>
              </a:ext>
            </a:extLst>
          </p:cNvPr>
          <p:cNvSpPr txBox="1"/>
          <p:nvPr/>
        </p:nvSpPr>
        <p:spPr>
          <a:xfrm>
            <a:off x="2494947" y="71082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Demand Forecasting &amp; Time Series</a:t>
            </a:r>
            <a:endParaRPr lang="en-SG" sz="4000" dirty="0">
              <a:solidFill>
                <a:srgbClr val="002060"/>
              </a:solidFill>
              <a:latin typeface="Bahnschrift Condensed" panose="020B0502040204020203" pitchFamily="34" charset="0"/>
            </a:endParaRPr>
          </a:p>
        </p:txBody>
      </p:sp>
      <p:sp>
        <p:nvSpPr>
          <p:cNvPr id="8" name="TextBox 7">
            <a:extLst>
              <a:ext uri="{FF2B5EF4-FFF2-40B4-BE49-F238E27FC236}">
                <a16:creationId xmlns:a16="http://schemas.microsoft.com/office/drawing/2014/main" id="{64687697-A1CC-42C0-9730-B37506DE896E}"/>
              </a:ext>
            </a:extLst>
          </p:cNvPr>
          <p:cNvSpPr txBox="1"/>
          <p:nvPr/>
        </p:nvSpPr>
        <p:spPr>
          <a:xfrm>
            <a:off x="2494947" y="35486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Overview</a:t>
            </a:r>
            <a:endParaRPr lang="en-SG" sz="2800" b="1" dirty="0">
              <a:solidFill>
                <a:srgbClr val="0070C0"/>
              </a:solidFill>
              <a:latin typeface="Bahnschrift Condensed" panose="020B0502040204020203" pitchFamily="34" charset="0"/>
            </a:endParaRPr>
          </a:p>
        </p:txBody>
      </p:sp>
      <p:grpSp>
        <p:nvGrpSpPr>
          <p:cNvPr id="11" name="Group 10">
            <a:extLst>
              <a:ext uri="{FF2B5EF4-FFF2-40B4-BE49-F238E27FC236}">
                <a16:creationId xmlns:a16="http://schemas.microsoft.com/office/drawing/2014/main" id="{95693FF7-44FA-403C-8DB7-2E09473F3BD9}"/>
              </a:ext>
            </a:extLst>
          </p:cNvPr>
          <p:cNvGrpSpPr/>
          <p:nvPr/>
        </p:nvGrpSpPr>
        <p:grpSpPr>
          <a:xfrm>
            <a:off x="-3801" y="1607245"/>
            <a:ext cx="2111733" cy="2768816"/>
            <a:chOff x="-3801" y="1607245"/>
            <a:chExt cx="2111733" cy="2768816"/>
          </a:xfrm>
        </p:grpSpPr>
        <p:sp>
          <p:nvSpPr>
            <p:cNvPr id="12" name="TextBox 11">
              <a:hlinkClick r:id="rId6" action="ppaction://hlinksldjump"/>
              <a:extLst>
                <a:ext uri="{FF2B5EF4-FFF2-40B4-BE49-F238E27FC236}">
                  <a16:creationId xmlns:a16="http://schemas.microsoft.com/office/drawing/2014/main" id="{1971EDD0-814B-4B2C-9A49-3FCEAF67034B}"/>
                </a:ext>
              </a:extLst>
            </p:cNvPr>
            <p:cNvSpPr txBox="1"/>
            <p:nvPr/>
          </p:nvSpPr>
          <p:spPr>
            <a:xfrm>
              <a:off x="0" y="1607245"/>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D2726F78-0E57-427A-9952-EC5E840E971B}"/>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4" name="TextBox 13">
              <a:extLst>
                <a:ext uri="{FF2B5EF4-FFF2-40B4-BE49-F238E27FC236}">
                  <a16:creationId xmlns:a16="http://schemas.microsoft.com/office/drawing/2014/main" id="{48351BD3-D208-49D8-B2D6-DBC8FA20CF7B}"/>
                </a:ext>
              </a:extLst>
            </p:cNvPr>
            <p:cNvSpPr txBox="1"/>
            <p:nvPr/>
          </p:nvSpPr>
          <p:spPr>
            <a:xfrm>
              <a:off x="0" y="253057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5" name="TextBox 14">
              <a:extLst>
                <a:ext uri="{FF2B5EF4-FFF2-40B4-BE49-F238E27FC236}">
                  <a16:creationId xmlns:a16="http://schemas.microsoft.com/office/drawing/2014/main" id="{94DD0F8D-D666-413D-B29A-0F47F327E186}"/>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6" name="TextBox 15">
              <a:extLst>
                <a:ext uri="{FF2B5EF4-FFF2-40B4-BE49-F238E27FC236}">
                  <a16:creationId xmlns:a16="http://schemas.microsoft.com/office/drawing/2014/main" id="{58D30102-B50E-4D13-A251-D169B46DF3C7}"/>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7" name="TextBox 16">
              <a:extLst>
                <a:ext uri="{FF2B5EF4-FFF2-40B4-BE49-F238E27FC236}">
                  <a16:creationId xmlns:a16="http://schemas.microsoft.com/office/drawing/2014/main" id="{9779EAF7-BC9E-4DAF-8181-B18E0C9BF2EE}"/>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8" name="Footer Placeholder 17">
            <a:extLst>
              <a:ext uri="{FF2B5EF4-FFF2-40B4-BE49-F238E27FC236}">
                <a16:creationId xmlns:a16="http://schemas.microsoft.com/office/drawing/2014/main" id="{82FD5704-188B-4B89-B8C5-9304194144B7}"/>
              </a:ext>
            </a:extLst>
          </p:cNvPr>
          <p:cNvSpPr>
            <a:spLocks noGrp="1"/>
          </p:cNvSpPr>
          <p:nvPr>
            <p:ph type="ftr" sz="quarter" idx="11"/>
          </p:nvPr>
        </p:nvSpPr>
        <p:spPr/>
        <p:txBody>
          <a:bodyPr/>
          <a:lstStyle/>
          <a:p>
            <a:r>
              <a:rPr lang="en-SG"/>
              <a:t>© National University of Singapore</a:t>
            </a:r>
          </a:p>
        </p:txBody>
      </p:sp>
      <p:sp>
        <p:nvSpPr>
          <p:cNvPr id="19" name="Slide Number Placeholder 18">
            <a:extLst>
              <a:ext uri="{FF2B5EF4-FFF2-40B4-BE49-F238E27FC236}">
                <a16:creationId xmlns:a16="http://schemas.microsoft.com/office/drawing/2014/main" id="{E6681DEE-634D-4C0D-8970-783E9C3FB1C6}"/>
              </a:ext>
            </a:extLst>
          </p:cNvPr>
          <p:cNvSpPr>
            <a:spLocks noGrp="1"/>
          </p:cNvSpPr>
          <p:nvPr>
            <p:ph type="sldNum" sz="quarter" idx="12"/>
          </p:nvPr>
        </p:nvSpPr>
        <p:spPr/>
        <p:txBody>
          <a:bodyPr/>
          <a:lstStyle/>
          <a:p>
            <a:fld id="{192AC6E2-C970-49CE-8098-A30011EE2F60}" type="slidenum">
              <a:rPr lang="en-SG" smtClean="0"/>
              <a:t>5</a:t>
            </a:fld>
            <a:endParaRPr lang="en-SG"/>
          </a:p>
        </p:txBody>
      </p:sp>
      <p:sp>
        <p:nvSpPr>
          <p:cNvPr id="20" name="Rectangle 19">
            <a:extLst>
              <a:ext uri="{FF2B5EF4-FFF2-40B4-BE49-F238E27FC236}">
                <a16:creationId xmlns:a16="http://schemas.microsoft.com/office/drawing/2014/main" id="{C288E47A-851A-497B-9F8D-23A166F1A789}"/>
              </a:ext>
            </a:extLst>
          </p:cNvPr>
          <p:cNvSpPr/>
          <p:nvPr/>
        </p:nvSpPr>
        <p:spPr>
          <a:xfrm>
            <a:off x="2494947" y="1465494"/>
            <a:ext cx="9180497" cy="707886"/>
          </a:xfrm>
          <a:prstGeom prst="rect">
            <a:avLst/>
          </a:prstGeom>
        </p:spPr>
        <p:txBody>
          <a:bodyPr wrap="square">
            <a:spAutoFit/>
          </a:bodyPr>
          <a:lstStyle/>
          <a:p>
            <a:r>
              <a:rPr lang="en-US" sz="2000" b="1" i="0" dirty="0">
                <a:solidFill>
                  <a:srgbClr val="222222"/>
                </a:solidFill>
                <a:effectLst/>
                <a:latin typeface="Bahnschrift Condensed" panose="020B0502040204020203" pitchFamily="34" charset="0"/>
              </a:rPr>
              <a:t>Demand forecasting </a:t>
            </a:r>
            <a:r>
              <a:rPr lang="en-US" sz="2000" b="0" i="0" dirty="0">
                <a:solidFill>
                  <a:srgbClr val="222222"/>
                </a:solidFill>
                <a:effectLst/>
                <a:latin typeface="Bahnschrift Condensed" panose="020B0502040204020203" pitchFamily="34" charset="0"/>
              </a:rPr>
              <a:t>is a field of predictive analytics which tries to understand and predict customer demand to optimize supply decisions by corporate supply chain and business management.</a:t>
            </a:r>
            <a:endParaRPr lang="en-SG" sz="2000" dirty="0">
              <a:latin typeface="Bahnschrift Condensed" panose="020B0502040204020203" pitchFamily="34" charset="0"/>
            </a:endParaRPr>
          </a:p>
        </p:txBody>
      </p:sp>
      <p:sp>
        <p:nvSpPr>
          <p:cNvPr id="21" name="Rectangle 20">
            <a:extLst>
              <a:ext uri="{FF2B5EF4-FFF2-40B4-BE49-F238E27FC236}">
                <a16:creationId xmlns:a16="http://schemas.microsoft.com/office/drawing/2014/main" id="{A52BC472-8212-4223-B150-0B002288C855}"/>
              </a:ext>
            </a:extLst>
          </p:cNvPr>
          <p:cNvSpPr/>
          <p:nvPr/>
        </p:nvSpPr>
        <p:spPr>
          <a:xfrm>
            <a:off x="2494947" y="2173380"/>
            <a:ext cx="9305626" cy="1015663"/>
          </a:xfrm>
          <a:prstGeom prst="rect">
            <a:avLst/>
          </a:prstGeom>
        </p:spPr>
        <p:txBody>
          <a:bodyPr wrap="square">
            <a:spAutoFit/>
          </a:bodyPr>
          <a:lstStyle/>
          <a:p>
            <a:r>
              <a:rPr lang="en-US" b="0" i="0" dirty="0">
                <a:solidFill>
                  <a:srgbClr val="222222"/>
                </a:solidFill>
                <a:effectLst/>
                <a:latin typeface="Bahnschrift Condensed" panose="020B0502040204020203" pitchFamily="34" charset="0"/>
              </a:rPr>
              <a:t>A</a:t>
            </a:r>
            <a:r>
              <a:rPr lang="en-US" sz="2000" b="1" dirty="0">
                <a:solidFill>
                  <a:srgbClr val="222222"/>
                </a:solidFill>
                <a:latin typeface="Bahnschrift Condensed" panose="020B0502040204020203" pitchFamily="34" charset="0"/>
              </a:rPr>
              <a:t> time series </a:t>
            </a:r>
            <a:r>
              <a:rPr lang="en-US" sz="2000" dirty="0">
                <a:solidFill>
                  <a:srgbClr val="222222"/>
                </a:solidFill>
                <a:latin typeface="Bahnschrift Condensed" panose="020B0502040204020203" pitchFamily="34" charset="0"/>
              </a:rPr>
              <a:t>is a series of data points indexed (or listed or graphed) in time order. Most commonly, a time series is a sequence taken at successive equally spaced points in time. Thus it is a sequence of discrete-time data.</a:t>
            </a:r>
            <a:endParaRPr lang="en-SG" sz="2000" dirty="0">
              <a:solidFill>
                <a:srgbClr val="222222"/>
              </a:solidFill>
              <a:latin typeface="Bahnschrift Condensed" panose="020B0502040204020203" pitchFamily="34" charset="0"/>
            </a:endParaRPr>
          </a:p>
        </p:txBody>
      </p:sp>
      <p:sp>
        <p:nvSpPr>
          <p:cNvPr id="23" name="Rectangle 22">
            <a:extLst>
              <a:ext uri="{FF2B5EF4-FFF2-40B4-BE49-F238E27FC236}">
                <a16:creationId xmlns:a16="http://schemas.microsoft.com/office/drawing/2014/main" id="{966D8D3B-66AA-4D58-AB1E-A487CC0A43D2}"/>
              </a:ext>
            </a:extLst>
          </p:cNvPr>
          <p:cNvSpPr/>
          <p:nvPr/>
        </p:nvSpPr>
        <p:spPr>
          <a:xfrm>
            <a:off x="2494947" y="3220856"/>
            <a:ext cx="9305626" cy="3600986"/>
          </a:xfrm>
          <a:prstGeom prst="rect">
            <a:avLst/>
          </a:prstGeom>
        </p:spPr>
        <p:txBody>
          <a:bodyPr wrap="square">
            <a:spAutoFit/>
          </a:bodyPr>
          <a:lstStyle/>
          <a:p>
            <a:r>
              <a:rPr lang="en-US" sz="2000" b="1" i="0" dirty="0">
                <a:solidFill>
                  <a:srgbClr val="222222"/>
                </a:solidFill>
                <a:effectLst/>
                <a:latin typeface="Bahnschrift Condensed" panose="020B0502040204020203" pitchFamily="34" charset="0"/>
              </a:rPr>
              <a:t>Methods used in our study:</a:t>
            </a:r>
            <a:endParaRPr lang="en-US" sz="2000" b="1" dirty="0">
              <a:solidFill>
                <a:srgbClr val="222222"/>
              </a:solidFill>
              <a:latin typeface="Bahnschrift Condensed" panose="020B0502040204020203" pitchFamily="34" charset="0"/>
            </a:endParaRPr>
          </a:p>
          <a:p>
            <a:pPr marL="457200" indent="-457200">
              <a:buAutoNum type="alphaUcParenR"/>
            </a:pPr>
            <a:r>
              <a:rPr lang="en-US" sz="2000" b="1" i="0" dirty="0">
                <a:solidFill>
                  <a:srgbClr val="222222"/>
                </a:solidFill>
                <a:effectLst/>
                <a:latin typeface="Bahnschrift Condensed" panose="020B0502040204020203" pitchFamily="34" charset="0"/>
              </a:rPr>
              <a:t>Smoothing (Exponential and Holt-Winters) : </a:t>
            </a:r>
            <a:r>
              <a:rPr lang="en-US" dirty="0">
                <a:solidFill>
                  <a:srgbClr val="222222"/>
                </a:solidFill>
                <a:latin typeface="Bahnschrift Condensed" panose="020B0502040204020203" pitchFamily="34" charset="0"/>
              </a:rPr>
              <a:t>Smoothing is usually done to help us better see patterns, trends for example, in time series. Exponential smoothing is a rule of thumb technique for smoothing time series data using the exponential window function. Whereas in the simple moving average the past observations are weighted equally, exponential functions are used to assign exponentially decreasing weights over time</a:t>
            </a:r>
          </a:p>
          <a:p>
            <a:pPr marL="457200" indent="-457200">
              <a:buAutoNum type="alphaUcParenR"/>
            </a:pPr>
            <a:r>
              <a:rPr lang="en-US" sz="2000" b="1" dirty="0">
                <a:solidFill>
                  <a:srgbClr val="222222"/>
                </a:solidFill>
                <a:latin typeface="Bahnschrift Condensed" panose="020B0502040204020203" pitchFamily="34" charset="0"/>
              </a:rPr>
              <a:t>Decomposition: </a:t>
            </a:r>
            <a:r>
              <a:rPr lang="en-US" dirty="0">
                <a:solidFill>
                  <a:srgbClr val="222222"/>
                </a:solidFill>
                <a:latin typeface="Bahnschrift Condensed" panose="020B0502040204020203" pitchFamily="34" charset="0"/>
              </a:rPr>
              <a:t>The decomposition of time series is a statistical task that deconstructs a time series into several components, each representing one of the underlying categories of patterns</a:t>
            </a:r>
          </a:p>
          <a:p>
            <a:pPr marL="457200" indent="-457200">
              <a:buFontTx/>
              <a:buAutoNum type="alphaUcParenR"/>
            </a:pPr>
            <a:r>
              <a:rPr lang="en-US" sz="2000" b="1" i="0" dirty="0">
                <a:solidFill>
                  <a:srgbClr val="222222"/>
                </a:solidFill>
                <a:effectLst/>
                <a:latin typeface="Bahnschrift Condensed" panose="020B0502040204020203" pitchFamily="34" charset="0"/>
              </a:rPr>
              <a:t>Seasonal ARIMA: </a:t>
            </a:r>
            <a:r>
              <a:rPr lang="en-US" dirty="0">
                <a:solidFill>
                  <a:srgbClr val="222222"/>
                </a:solidFill>
                <a:latin typeface="Bahnschrift Condensed" panose="020B0502040204020203" pitchFamily="34" charset="0"/>
              </a:rPr>
              <a:t>The seasonal part of an ARIMA model has the same structure as the non-seasonal part: it may have an AR factor, an MA factor, and/or an order of differencing. In the seasonal part of the model, all of these factors operate across multiples of lag s (the number of periods in a season)</a:t>
            </a:r>
          </a:p>
          <a:p>
            <a:pPr marL="457200" indent="-457200">
              <a:buAutoNum type="alphaUcParenR"/>
            </a:pPr>
            <a:endParaRPr lang="en-US" sz="2000" b="1" i="0" dirty="0">
              <a:solidFill>
                <a:srgbClr val="222222"/>
              </a:solidFill>
              <a:effectLst/>
              <a:latin typeface="Bahnschrift Condensed" panose="020B0502040204020203" pitchFamily="34" charset="0"/>
            </a:endParaRPr>
          </a:p>
          <a:p>
            <a:endParaRPr lang="en-SG" sz="2000" dirty="0">
              <a:solidFill>
                <a:srgbClr val="222222"/>
              </a:solidFill>
              <a:latin typeface="Bahnschrift Condensed" panose="020B0502040204020203" pitchFamily="34" charset="0"/>
            </a:endParaRPr>
          </a:p>
        </p:txBody>
      </p:sp>
    </p:spTree>
    <p:extLst>
      <p:ext uri="{BB962C8B-B14F-4D97-AF65-F5344CB8AC3E}">
        <p14:creationId xmlns:p14="http://schemas.microsoft.com/office/powerpoint/2010/main" val="1849919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347550C-CF3C-4BE7-AE3E-AF67E59F19BC}"/>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1D29B735-B2C2-45B9-ACA1-0AEF27BAA2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CE30C4FE-8EC1-4D79-A2A2-1968941151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sp>
        <p:nvSpPr>
          <p:cNvPr id="7" name="TextBox 6">
            <a:extLst>
              <a:ext uri="{FF2B5EF4-FFF2-40B4-BE49-F238E27FC236}">
                <a16:creationId xmlns:a16="http://schemas.microsoft.com/office/drawing/2014/main" id="{5E80076E-2CBF-44AE-A12C-EBE9C8221198}"/>
              </a:ext>
            </a:extLst>
          </p:cNvPr>
          <p:cNvSpPr txBox="1"/>
          <p:nvPr/>
        </p:nvSpPr>
        <p:spPr>
          <a:xfrm>
            <a:off x="2494947" y="71082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Need for Demand Forecasting?</a:t>
            </a:r>
            <a:endParaRPr lang="en-SG" sz="4000" dirty="0">
              <a:solidFill>
                <a:srgbClr val="002060"/>
              </a:solidFill>
              <a:latin typeface="Bahnschrift Condensed" panose="020B0502040204020203" pitchFamily="34" charset="0"/>
            </a:endParaRPr>
          </a:p>
        </p:txBody>
      </p:sp>
      <p:sp>
        <p:nvSpPr>
          <p:cNvPr id="8" name="TextBox 7">
            <a:extLst>
              <a:ext uri="{FF2B5EF4-FFF2-40B4-BE49-F238E27FC236}">
                <a16:creationId xmlns:a16="http://schemas.microsoft.com/office/drawing/2014/main" id="{BB0F1997-6B7D-4BAB-A491-E7C505EA9196}"/>
              </a:ext>
            </a:extLst>
          </p:cNvPr>
          <p:cNvSpPr txBox="1"/>
          <p:nvPr/>
        </p:nvSpPr>
        <p:spPr>
          <a:xfrm>
            <a:off x="2494947" y="35486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What is the</a:t>
            </a:r>
            <a:endParaRPr lang="en-SG" sz="2800" b="1" dirty="0">
              <a:solidFill>
                <a:srgbClr val="0070C0"/>
              </a:solidFill>
              <a:latin typeface="Bahnschrift Condensed" panose="020B0502040204020203" pitchFamily="34" charset="0"/>
            </a:endParaRPr>
          </a:p>
        </p:txBody>
      </p:sp>
      <p:pic>
        <p:nvPicPr>
          <p:cNvPr id="17412" name="Picture 4" descr="Related image">
            <a:extLst>
              <a:ext uri="{FF2B5EF4-FFF2-40B4-BE49-F238E27FC236}">
                <a16:creationId xmlns:a16="http://schemas.microsoft.com/office/drawing/2014/main" id="{0A6FD98C-BC5A-44FA-9A5D-6BDAF2B1E396}"/>
              </a:ext>
            </a:extLst>
          </p:cNvPr>
          <p:cNvPicPr>
            <a:picLocks noChangeAspect="1" noChangeArrowheads="1"/>
          </p:cNvPicPr>
          <p:nvPr/>
        </p:nvPicPr>
        <p:blipFill rotWithShape="1">
          <a:blip r:embed="rId4">
            <a:duotone>
              <a:schemeClr val="accent5">
                <a:shade val="45000"/>
                <a:satMod val="135000"/>
              </a:schemeClr>
              <a:prstClr val="white"/>
            </a:duotone>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val="0"/>
              </a:ext>
            </a:extLst>
          </a:blip>
          <a:srcRect t="27546"/>
          <a:stretch/>
        </p:blipFill>
        <p:spPr bwMode="auto">
          <a:xfrm>
            <a:off x="2104130" y="1983293"/>
            <a:ext cx="10087869" cy="486785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3F60B5A7-45F9-4AB3-9B1A-F397213CF80A}"/>
              </a:ext>
            </a:extLst>
          </p:cNvPr>
          <p:cNvGrpSpPr/>
          <p:nvPr/>
        </p:nvGrpSpPr>
        <p:grpSpPr>
          <a:xfrm>
            <a:off x="-3801" y="1607245"/>
            <a:ext cx="2111733" cy="2768816"/>
            <a:chOff x="-3801" y="1607245"/>
            <a:chExt cx="2111733" cy="2768816"/>
          </a:xfrm>
        </p:grpSpPr>
        <p:sp>
          <p:nvSpPr>
            <p:cNvPr id="12" name="TextBox 11">
              <a:extLst>
                <a:ext uri="{FF2B5EF4-FFF2-40B4-BE49-F238E27FC236}">
                  <a16:creationId xmlns:a16="http://schemas.microsoft.com/office/drawing/2014/main" id="{24D8EF41-E659-440F-92CC-F780CCE3F38F}"/>
                </a:ext>
              </a:extLst>
            </p:cNvPr>
            <p:cNvSpPr txBox="1"/>
            <p:nvPr/>
          </p:nvSpPr>
          <p:spPr>
            <a:xfrm>
              <a:off x="0" y="1607245"/>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78908313-6985-420F-BFD2-56EE62BCEDCD}"/>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4" name="TextBox 13">
              <a:extLst>
                <a:ext uri="{FF2B5EF4-FFF2-40B4-BE49-F238E27FC236}">
                  <a16:creationId xmlns:a16="http://schemas.microsoft.com/office/drawing/2014/main" id="{B2722891-CF12-45A4-814F-42ED5568C35C}"/>
                </a:ext>
              </a:extLst>
            </p:cNvPr>
            <p:cNvSpPr txBox="1"/>
            <p:nvPr/>
          </p:nvSpPr>
          <p:spPr>
            <a:xfrm>
              <a:off x="0" y="253057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5" name="TextBox 14">
              <a:extLst>
                <a:ext uri="{FF2B5EF4-FFF2-40B4-BE49-F238E27FC236}">
                  <a16:creationId xmlns:a16="http://schemas.microsoft.com/office/drawing/2014/main" id="{5D256528-C91D-44FE-81D7-C68257D0B4CC}"/>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6" name="TextBox 15">
              <a:extLst>
                <a:ext uri="{FF2B5EF4-FFF2-40B4-BE49-F238E27FC236}">
                  <a16:creationId xmlns:a16="http://schemas.microsoft.com/office/drawing/2014/main" id="{566C533E-C308-4C1E-922C-6CC760C33F01}"/>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7" name="TextBox 16">
              <a:extLst>
                <a:ext uri="{FF2B5EF4-FFF2-40B4-BE49-F238E27FC236}">
                  <a16:creationId xmlns:a16="http://schemas.microsoft.com/office/drawing/2014/main" id="{FA08F8CE-A7DB-4904-8096-0D8ED74A79E9}"/>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8" name="Footer Placeholder 17">
            <a:extLst>
              <a:ext uri="{FF2B5EF4-FFF2-40B4-BE49-F238E27FC236}">
                <a16:creationId xmlns:a16="http://schemas.microsoft.com/office/drawing/2014/main" id="{CFBD218D-B425-4016-86D2-F7B4AA9AF915}"/>
              </a:ext>
            </a:extLst>
          </p:cNvPr>
          <p:cNvSpPr>
            <a:spLocks noGrp="1"/>
          </p:cNvSpPr>
          <p:nvPr>
            <p:ph type="ftr" sz="quarter" idx="11"/>
          </p:nvPr>
        </p:nvSpPr>
        <p:spPr/>
        <p:txBody>
          <a:bodyPr/>
          <a:lstStyle/>
          <a:p>
            <a:r>
              <a:rPr lang="en-SG"/>
              <a:t>© National University of Singapore</a:t>
            </a:r>
          </a:p>
        </p:txBody>
      </p:sp>
      <p:sp>
        <p:nvSpPr>
          <p:cNvPr id="19" name="Slide Number Placeholder 18">
            <a:extLst>
              <a:ext uri="{FF2B5EF4-FFF2-40B4-BE49-F238E27FC236}">
                <a16:creationId xmlns:a16="http://schemas.microsoft.com/office/drawing/2014/main" id="{13CEABA3-3F53-4007-AB68-3B347EAA43BF}"/>
              </a:ext>
            </a:extLst>
          </p:cNvPr>
          <p:cNvSpPr>
            <a:spLocks noGrp="1"/>
          </p:cNvSpPr>
          <p:nvPr>
            <p:ph type="sldNum" sz="quarter" idx="12"/>
          </p:nvPr>
        </p:nvSpPr>
        <p:spPr/>
        <p:txBody>
          <a:bodyPr/>
          <a:lstStyle/>
          <a:p>
            <a:fld id="{192AC6E2-C970-49CE-8098-A30011EE2F60}" type="slidenum">
              <a:rPr lang="en-SG" smtClean="0"/>
              <a:t>6</a:t>
            </a:fld>
            <a:endParaRPr lang="en-SG"/>
          </a:p>
        </p:txBody>
      </p:sp>
      <p:sp>
        <p:nvSpPr>
          <p:cNvPr id="20" name="Rectangle 19">
            <a:extLst>
              <a:ext uri="{FF2B5EF4-FFF2-40B4-BE49-F238E27FC236}">
                <a16:creationId xmlns:a16="http://schemas.microsoft.com/office/drawing/2014/main" id="{9F872339-24FE-4BE6-AD9B-B0C9DE9A09B4}"/>
              </a:ext>
            </a:extLst>
          </p:cNvPr>
          <p:cNvSpPr/>
          <p:nvPr/>
        </p:nvSpPr>
        <p:spPr>
          <a:xfrm>
            <a:off x="2494947" y="1484134"/>
            <a:ext cx="8848825" cy="4093428"/>
          </a:xfrm>
          <a:prstGeom prst="rect">
            <a:avLst/>
          </a:prstGeom>
        </p:spPr>
        <p:txBody>
          <a:bodyPr wrap="square">
            <a:spAutoFit/>
          </a:bodyPr>
          <a:lstStyle/>
          <a:p>
            <a:r>
              <a:rPr lang="en-US" sz="2000" b="1" dirty="0">
                <a:latin typeface="Bahnschrift Condensed" panose="020B0502040204020203" pitchFamily="34" charset="0"/>
              </a:rPr>
              <a:t>Energy demand forecasting </a:t>
            </a:r>
            <a:r>
              <a:rPr lang="en-US" sz="2000" dirty="0">
                <a:latin typeface="Bahnschrift Condensed" panose="020B0502040204020203" pitchFamily="34" charset="0"/>
              </a:rPr>
              <a:t>is an essential component for energy planning, formulating strategies and recommending energy policies. </a:t>
            </a:r>
          </a:p>
          <a:p>
            <a:endParaRPr lang="en-US" sz="2000" dirty="0">
              <a:latin typeface="Bahnschrift Condensed" panose="020B0502040204020203" pitchFamily="34" charset="0"/>
            </a:endParaRPr>
          </a:p>
          <a:p>
            <a:r>
              <a:rPr lang="en-US" sz="2000" dirty="0">
                <a:latin typeface="Bahnschrift Condensed" panose="020B0502040204020203" pitchFamily="34" charset="0"/>
              </a:rPr>
              <a:t>Short-term demand forecasting also plays a role in the process of regulation. A precise estimate of demand is important for the purpose of setting tariffs. A detailed consumer category-wise consumption forecast helps in the determination of a just and reasonable tariff structure wherein no consumer pays less than the cost incurred by the utility for supplying the power. </a:t>
            </a:r>
          </a:p>
          <a:p>
            <a:endParaRPr lang="en-US" sz="2000" dirty="0">
              <a:latin typeface="Bahnschrift Condensed" panose="020B0502040204020203" pitchFamily="34" charset="0"/>
            </a:endParaRPr>
          </a:p>
          <a:p>
            <a:r>
              <a:rPr lang="en-US" sz="2000" dirty="0">
                <a:latin typeface="Bahnschrift Condensed" panose="020B0502040204020203" pitchFamily="34" charset="0"/>
              </a:rPr>
              <a:t>As a wide variety of methods is used in energy demand forecasting, there is need for an understanding of the approaches and their relevance in different contexts.</a:t>
            </a:r>
          </a:p>
          <a:p>
            <a:endParaRPr lang="en-US" sz="2000" dirty="0">
              <a:latin typeface="Bahnschrift Condensed" panose="020B0502040204020203" pitchFamily="34" charset="0"/>
            </a:endParaRPr>
          </a:p>
          <a:p>
            <a:r>
              <a:rPr lang="en-US" sz="2000" dirty="0">
                <a:latin typeface="Bahnschrift Condensed" panose="020B0502040204020203" pitchFamily="34" charset="0"/>
              </a:rPr>
              <a:t>However, Projected demands are often found to deviate from the actual demands due to limitations in the model structure or inappropriate assumptions. </a:t>
            </a:r>
            <a:endParaRPr lang="en-SG" sz="2000" dirty="0">
              <a:latin typeface="Bahnschrift Condensed" panose="020B0502040204020203" pitchFamily="34" charset="0"/>
            </a:endParaRPr>
          </a:p>
        </p:txBody>
      </p:sp>
    </p:spTree>
    <p:extLst>
      <p:ext uri="{BB962C8B-B14F-4D97-AF65-F5344CB8AC3E}">
        <p14:creationId xmlns:p14="http://schemas.microsoft.com/office/powerpoint/2010/main" val="1938538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A52F54B-7596-4BB8-B7F0-F61694F82BD6}"/>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82E75E3B-4EBC-47DC-A909-192E9AA989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872589C9-077A-4E4C-BCA2-A13877CEED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sp>
        <p:nvSpPr>
          <p:cNvPr id="7" name="TextBox 6">
            <a:extLst>
              <a:ext uri="{FF2B5EF4-FFF2-40B4-BE49-F238E27FC236}">
                <a16:creationId xmlns:a16="http://schemas.microsoft.com/office/drawing/2014/main" id="{DA5FED1B-601E-4C04-9197-A72185352B2D}"/>
              </a:ext>
            </a:extLst>
          </p:cNvPr>
          <p:cNvSpPr txBox="1"/>
          <p:nvPr/>
        </p:nvSpPr>
        <p:spPr>
          <a:xfrm>
            <a:off x="2494947" y="71082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Data: Source</a:t>
            </a:r>
            <a:endParaRPr lang="en-SG" sz="4000" dirty="0">
              <a:solidFill>
                <a:srgbClr val="002060"/>
              </a:solidFill>
              <a:latin typeface="Bahnschrift Condensed" panose="020B0502040204020203" pitchFamily="34" charset="0"/>
            </a:endParaRPr>
          </a:p>
        </p:txBody>
      </p:sp>
      <p:sp>
        <p:nvSpPr>
          <p:cNvPr id="8" name="TextBox 7">
            <a:extLst>
              <a:ext uri="{FF2B5EF4-FFF2-40B4-BE49-F238E27FC236}">
                <a16:creationId xmlns:a16="http://schemas.microsoft.com/office/drawing/2014/main" id="{8AD923B1-A52B-4009-AA0D-CEA09144A337}"/>
              </a:ext>
            </a:extLst>
          </p:cNvPr>
          <p:cNvSpPr txBox="1"/>
          <p:nvPr/>
        </p:nvSpPr>
        <p:spPr>
          <a:xfrm>
            <a:off x="2494947" y="35486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Electricity</a:t>
            </a:r>
            <a:endParaRPr lang="en-SG" sz="2800" b="1" dirty="0">
              <a:solidFill>
                <a:srgbClr val="0070C0"/>
              </a:solidFill>
              <a:latin typeface="Bahnschrift Condensed" panose="020B0502040204020203" pitchFamily="34" charset="0"/>
            </a:endParaRPr>
          </a:p>
        </p:txBody>
      </p:sp>
      <p:grpSp>
        <p:nvGrpSpPr>
          <p:cNvPr id="11" name="Group 10">
            <a:extLst>
              <a:ext uri="{FF2B5EF4-FFF2-40B4-BE49-F238E27FC236}">
                <a16:creationId xmlns:a16="http://schemas.microsoft.com/office/drawing/2014/main" id="{408A085F-72B2-4287-858C-9608D5C975BD}"/>
              </a:ext>
            </a:extLst>
          </p:cNvPr>
          <p:cNvGrpSpPr/>
          <p:nvPr/>
        </p:nvGrpSpPr>
        <p:grpSpPr>
          <a:xfrm>
            <a:off x="-3801" y="1607245"/>
            <a:ext cx="2111733" cy="2768816"/>
            <a:chOff x="-3801" y="1607245"/>
            <a:chExt cx="2111733" cy="2768816"/>
          </a:xfrm>
        </p:grpSpPr>
        <p:sp>
          <p:nvSpPr>
            <p:cNvPr id="12" name="TextBox 11">
              <a:extLst>
                <a:ext uri="{FF2B5EF4-FFF2-40B4-BE49-F238E27FC236}">
                  <a16:creationId xmlns:a16="http://schemas.microsoft.com/office/drawing/2014/main" id="{A958A07C-E37E-4665-BDBC-686C6657476B}"/>
                </a:ext>
              </a:extLst>
            </p:cNvPr>
            <p:cNvSpPr txBox="1"/>
            <p:nvPr/>
          </p:nvSpPr>
          <p:spPr>
            <a:xfrm>
              <a:off x="0" y="160724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B625A2A5-6614-4A83-8DAD-8FD2E529F260}"/>
                </a:ext>
              </a:extLst>
            </p:cNvPr>
            <p:cNvSpPr txBox="1"/>
            <p:nvPr/>
          </p:nvSpPr>
          <p:spPr>
            <a:xfrm>
              <a:off x="-2" y="2068910"/>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4" name="TextBox 13">
              <a:extLst>
                <a:ext uri="{FF2B5EF4-FFF2-40B4-BE49-F238E27FC236}">
                  <a16:creationId xmlns:a16="http://schemas.microsoft.com/office/drawing/2014/main" id="{129785A3-7FEF-41AF-B531-5FF1CF4D59E0}"/>
                </a:ext>
              </a:extLst>
            </p:cNvPr>
            <p:cNvSpPr txBox="1"/>
            <p:nvPr/>
          </p:nvSpPr>
          <p:spPr>
            <a:xfrm>
              <a:off x="0" y="253057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5" name="TextBox 14">
              <a:extLst>
                <a:ext uri="{FF2B5EF4-FFF2-40B4-BE49-F238E27FC236}">
                  <a16:creationId xmlns:a16="http://schemas.microsoft.com/office/drawing/2014/main" id="{3C79DD9C-843C-413A-86EF-F1D761395CB7}"/>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6" name="TextBox 15">
              <a:extLst>
                <a:ext uri="{FF2B5EF4-FFF2-40B4-BE49-F238E27FC236}">
                  <a16:creationId xmlns:a16="http://schemas.microsoft.com/office/drawing/2014/main" id="{998C732C-4225-49E7-B338-5B57E518DDB3}"/>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7" name="TextBox 16">
              <a:extLst>
                <a:ext uri="{FF2B5EF4-FFF2-40B4-BE49-F238E27FC236}">
                  <a16:creationId xmlns:a16="http://schemas.microsoft.com/office/drawing/2014/main" id="{34D24056-79E1-4E2E-B689-970E11278C70}"/>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8" name="Footer Placeholder 17">
            <a:extLst>
              <a:ext uri="{FF2B5EF4-FFF2-40B4-BE49-F238E27FC236}">
                <a16:creationId xmlns:a16="http://schemas.microsoft.com/office/drawing/2014/main" id="{040A901D-2352-4236-A499-4D3E91C83429}"/>
              </a:ext>
            </a:extLst>
          </p:cNvPr>
          <p:cNvSpPr>
            <a:spLocks noGrp="1"/>
          </p:cNvSpPr>
          <p:nvPr>
            <p:ph type="ftr" sz="quarter" idx="11"/>
          </p:nvPr>
        </p:nvSpPr>
        <p:spPr/>
        <p:txBody>
          <a:bodyPr/>
          <a:lstStyle/>
          <a:p>
            <a:r>
              <a:rPr lang="en-SG"/>
              <a:t>© National University of Singapore</a:t>
            </a:r>
          </a:p>
        </p:txBody>
      </p:sp>
      <p:sp>
        <p:nvSpPr>
          <p:cNvPr id="19" name="Slide Number Placeholder 18">
            <a:extLst>
              <a:ext uri="{FF2B5EF4-FFF2-40B4-BE49-F238E27FC236}">
                <a16:creationId xmlns:a16="http://schemas.microsoft.com/office/drawing/2014/main" id="{D28955B0-2552-40D8-9157-43673E4674BE}"/>
              </a:ext>
            </a:extLst>
          </p:cNvPr>
          <p:cNvSpPr>
            <a:spLocks noGrp="1"/>
          </p:cNvSpPr>
          <p:nvPr>
            <p:ph type="sldNum" sz="quarter" idx="12"/>
          </p:nvPr>
        </p:nvSpPr>
        <p:spPr/>
        <p:txBody>
          <a:bodyPr/>
          <a:lstStyle/>
          <a:p>
            <a:fld id="{192AC6E2-C970-49CE-8098-A30011EE2F60}" type="slidenum">
              <a:rPr lang="en-SG" smtClean="0"/>
              <a:t>7</a:t>
            </a:fld>
            <a:endParaRPr lang="en-SG"/>
          </a:p>
        </p:txBody>
      </p:sp>
      <p:pic>
        <p:nvPicPr>
          <p:cNvPr id="20" name="Picture 19">
            <a:extLst>
              <a:ext uri="{FF2B5EF4-FFF2-40B4-BE49-F238E27FC236}">
                <a16:creationId xmlns:a16="http://schemas.microsoft.com/office/drawing/2014/main" id="{3A68F31D-6004-48C5-90E9-05734E858890}"/>
              </a:ext>
            </a:extLst>
          </p:cNvPr>
          <p:cNvPicPr>
            <a:picLocks noChangeAspect="1"/>
          </p:cNvPicPr>
          <p:nvPr/>
        </p:nvPicPr>
        <p:blipFill>
          <a:blip r:embed="rId4"/>
          <a:stretch>
            <a:fillRect/>
          </a:stretch>
        </p:blipFill>
        <p:spPr>
          <a:xfrm>
            <a:off x="8122118" y="354866"/>
            <a:ext cx="3720164" cy="3152263"/>
          </a:xfrm>
          <a:prstGeom prst="rect">
            <a:avLst/>
          </a:prstGeom>
        </p:spPr>
      </p:pic>
      <p:pic>
        <p:nvPicPr>
          <p:cNvPr id="21" name="Picture 20">
            <a:extLst>
              <a:ext uri="{FF2B5EF4-FFF2-40B4-BE49-F238E27FC236}">
                <a16:creationId xmlns:a16="http://schemas.microsoft.com/office/drawing/2014/main" id="{0AA25BEC-3E19-4F23-90D5-AE493DC084D5}"/>
              </a:ext>
            </a:extLst>
          </p:cNvPr>
          <p:cNvPicPr>
            <a:picLocks noChangeAspect="1"/>
          </p:cNvPicPr>
          <p:nvPr/>
        </p:nvPicPr>
        <p:blipFill>
          <a:blip r:embed="rId5"/>
          <a:stretch>
            <a:fillRect/>
          </a:stretch>
        </p:blipFill>
        <p:spPr>
          <a:xfrm>
            <a:off x="8122117" y="3656040"/>
            <a:ext cx="3743635" cy="2724615"/>
          </a:xfrm>
          <a:prstGeom prst="rect">
            <a:avLst/>
          </a:prstGeom>
        </p:spPr>
      </p:pic>
      <p:sp>
        <p:nvSpPr>
          <p:cNvPr id="23" name="TextBox 22">
            <a:extLst>
              <a:ext uri="{FF2B5EF4-FFF2-40B4-BE49-F238E27FC236}">
                <a16:creationId xmlns:a16="http://schemas.microsoft.com/office/drawing/2014/main" id="{E507136B-B05B-4515-82EC-82B0C87F90A4}"/>
              </a:ext>
            </a:extLst>
          </p:cNvPr>
          <p:cNvSpPr txBox="1"/>
          <p:nvPr/>
        </p:nvSpPr>
        <p:spPr>
          <a:xfrm>
            <a:off x="2492942" y="5180326"/>
            <a:ext cx="5092186" cy="1200329"/>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Bahnschrift Condensed" panose="020B0502040204020203" pitchFamily="34" charset="0"/>
              </a:rPr>
              <a:t>Trend:  Increasing</a:t>
            </a:r>
          </a:p>
          <a:p>
            <a:pPr marL="285750" indent="-285750">
              <a:buFont typeface="Wingdings" panose="05000000000000000000" pitchFamily="2" charset="2"/>
              <a:buChar char="§"/>
            </a:pPr>
            <a:r>
              <a:rPr lang="en-US" dirty="0">
                <a:latin typeface="Bahnschrift Condensed" panose="020B0502040204020203" pitchFamily="34" charset="0"/>
              </a:rPr>
              <a:t>Seasonality: Present</a:t>
            </a:r>
          </a:p>
          <a:p>
            <a:pPr marL="285750" indent="-285750">
              <a:buFont typeface="Wingdings" panose="05000000000000000000" pitchFamily="2" charset="2"/>
              <a:buChar char="§"/>
            </a:pPr>
            <a:r>
              <a:rPr lang="en-US" dirty="0">
                <a:latin typeface="Bahnschrift Condensed" panose="020B0502040204020203" pitchFamily="34" charset="0"/>
              </a:rPr>
              <a:t>Cyclicity: Present</a:t>
            </a:r>
          </a:p>
          <a:p>
            <a:pPr marL="285750" indent="-285750">
              <a:buFont typeface="Wingdings" panose="05000000000000000000" pitchFamily="2" charset="2"/>
              <a:buChar char="§"/>
            </a:pPr>
            <a:r>
              <a:rPr lang="en-US" dirty="0">
                <a:latin typeface="Bahnschrift Condensed" panose="020B0502040204020203" pitchFamily="34" charset="0"/>
              </a:rPr>
              <a:t>Irregularity: Present</a:t>
            </a:r>
          </a:p>
        </p:txBody>
      </p:sp>
      <p:sp>
        <p:nvSpPr>
          <p:cNvPr id="24" name="TextBox 23">
            <a:extLst>
              <a:ext uri="{FF2B5EF4-FFF2-40B4-BE49-F238E27FC236}">
                <a16:creationId xmlns:a16="http://schemas.microsoft.com/office/drawing/2014/main" id="{DDD3952B-0046-4485-ABA4-196E3477EE33}"/>
              </a:ext>
            </a:extLst>
          </p:cNvPr>
          <p:cNvSpPr txBox="1"/>
          <p:nvPr/>
        </p:nvSpPr>
        <p:spPr>
          <a:xfrm>
            <a:off x="2565129" y="1433567"/>
            <a:ext cx="5277971" cy="3416320"/>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Bahnschrift Condensed" panose="020B0502040204020203" pitchFamily="34" charset="0"/>
              </a:rPr>
              <a:t>Source: Data.gov.sg</a:t>
            </a:r>
            <a:endParaRPr lang="en-SG" dirty="0">
              <a:latin typeface="Bahnschrift Condensed" panose="020B0502040204020203" pitchFamily="34" charset="0"/>
            </a:endParaRPr>
          </a:p>
          <a:p>
            <a:pPr marL="285750" indent="-285750">
              <a:buFont typeface="Wingdings" panose="05000000000000000000" pitchFamily="2" charset="2"/>
              <a:buChar char="§"/>
            </a:pPr>
            <a:r>
              <a:rPr lang="en-US" dirty="0">
                <a:latin typeface="Bahnschrift Condensed" panose="020B0502040204020203" pitchFamily="34" charset="0"/>
              </a:rPr>
              <a:t>P</a:t>
            </a:r>
            <a:r>
              <a:rPr lang="en-SG" dirty="0" err="1">
                <a:latin typeface="Bahnschrift Condensed" panose="020B0502040204020203" pitchFamily="34" charset="0"/>
              </a:rPr>
              <a:t>eriod</a:t>
            </a:r>
            <a:r>
              <a:rPr lang="en-SG" dirty="0">
                <a:latin typeface="Bahnschrift Condensed" panose="020B0502040204020203" pitchFamily="34" charset="0"/>
              </a:rPr>
              <a:t>: January 2005 to December 2017 (Monthly)</a:t>
            </a:r>
          </a:p>
          <a:p>
            <a:pPr marL="285750" indent="-285750">
              <a:buFont typeface="Wingdings" panose="05000000000000000000" pitchFamily="2" charset="2"/>
              <a:buChar char="§"/>
            </a:pPr>
            <a:r>
              <a:rPr lang="en-US" dirty="0">
                <a:latin typeface="Bahnschrift Condensed" panose="020B0502040204020203" pitchFamily="34" charset="0"/>
              </a:rPr>
              <a:t>Monthly electricity consumption by sector for contestable and non-contestable consumers (in GWh)</a:t>
            </a:r>
            <a:endParaRPr lang="en-SG" dirty="0">
              <a:latin typeface="Bahnschrift Condensed" panose="020B0502040204020203" pitchFamily="34" charset="0"/>
            </a:endParaRPr>
          </a:p>
          <a:p>
            <a:pPr marL="285750" indent="-285750">
              <a:buFont typeface="Wingdings" panose="05000000000000000000" pitchFamily="2" charset="2"/>
              <a:buChar char="§"/>
            </a:pPr>
            <a:r>
              <a:rPr lang="en-US" dirty="0">
                <a:latin typeface="Bahnschrift Condensed" panose="020B0502040204020203" pitchFamily="34" charset="0"/>
              </a:rPr>
              <a:t>E</a:t>
            </a:r>
            <a:r>
              <a:rPr lang="en-SG" dirty="0" err="1">
                <a:latin typeface="Bahnschrift Condensed" panose="020B0502040204020203" pitchFamily="34" charset="0"/>
              </a:rPr>
              <a:t>lectricity</a:t>
            </a:r>
            <a:r>
              <a:rPr lang="en-SG" dirty="0">
                <a:latin typeface="Bahnschrift Condensed" panose="020B0502040204020203" pitchFamily="34" charset="0"/>
              </a:rPr>
              <a:t> Consumption Sectors:</a:t>
            </a:r>
          </a:p>
          <a:p>
            <a:pPr marL="800100" lvl="1" indent="-342900">
              <a:buFont typeface="Arial" panose="020B0604020202020204" pitchFamily="34" charset="0"/>
              <a:buChar char="•"/>
            </a:pPr>
            <a:r>
              <a:rPr lang="en-SG" dirty="0">
                <a:latin typeface="Bahnschrift Condensed" panose="020B0502040204020203" pitchFamily="34" charset="0"/>
              </a:rPr>
              <a:t>Industry Related</a:t>
            </a:r>
          </a:p>
          <a:p>
            <a:pPr marL="800100" lvl="1" indent="-342900">
              <a:buFont typeface="Arial" panose="020B0604020202020204" pitchFamily="34" charset="0"/>
              <a:buChar char="•"/>
            </a:pPr>
            <a:r>
              <a:rPr lang="en-SG" dirty="0">
                <a:latin typeface="Bahnschrift Condensed" panose="020B0502040204020203" pitchFamily="34" charset="0"/>
              </a:rPr>
              <a:t>Transport Related</a:t>
            </a:r>
          </a:p>
          <a:p>
            <a:pPr marL="800100" lvl="1" indent="-342900">
              <a:buFont typeface="Arial" panose="020B0604020202020204" pitchFamily="34" charset="0"/>
              <a:buChar char="•"/>
            </a:pPr>
            <a:r>
              <a:rPr lang="en-SG" dirty="0">
                <a:latin typeface="Bahnschrift Condensed" panose="020B0502040204020203" pitchFamily="34" charset="0"/>
              </a:rPr>
              <a:t>Service Related</a:t>
            </a:r>
          </a:p>
          <a:p>
            <a:pPr marL="800100" lvl="1" indent="-342900">
              <a:buFont typeface="Arial" panose="020B0604020202020204" pitchFamily="34" charset="0"/>
              <a:buChar char="•"/>
            </a:pPr>
            <a:r>
              <a:rPr lang="en-SG" dirty="0">
                <a:latin typeface="Bahnschrift Condensed" panose="020B0502040204020203" pitchFamily="34" charset="0"/>
              </a:rPr>
              <a:t>Households</a:t>
            </a:r>
          </a:p>
          <a:p>
            <a:pPr marL="800100" lvl="1" indent="-342900">
              <a:buFont typeface="Arial" panose="020B0604020202020204" pitchFamily="34" charset="0"/>
              <a:buChar char="•"/>
            </a:pPr>
            <a:r>
              <a:rPr lang="en-SG" dirty="0">
                <a:latin typeface="Bahnschrift Condensed" panose="020B0502040204020203" pitchFamily="34" charset="0"/>
              </a:rPr>
              <a:t>Others</a:t>
            </a:r>
          </a:p>
          <a:p>
            <a:pPr lvl="1"/>
            <a:endParaRPr lang="en-SG" dirty="0">
              <a:latin typeface="Bahnschrift Condensed" panose="020B0502040204020203" pitchFamily="34" charset="0"/>
            </a:endParaRPr>
          </a:p>
          <a:p>
            <a:pPr lvl="1"/>
            <a:r>
              <a:rPr lang="en-US" dirty="0">
                <a:latin typeface="Bahnschrift Condensed" panose="020B0502040204020203" pitchFamily="34" charset="0"/>
              </a:rPr>
              <a:t>	</a:t>
            </a:r>
          </a:p>
        </p:txBody>
      </p:sp>
      <p:sp>
        <p:nvSpPr>
          <p:cNvPr id="25" name="TextBox 24">
            <a:extLst>
              <a:ext uri="{FF2B5EF4-FFF2-40B4-BE49-F238E27FC236}">
                <a16:creationId xmlns:a16="http://schemas.microsoft.com/office/drawing/2014/main" id="{3CB02137-56D1-4C91-8302-384380FC3C39}"/>
              </a:ext>
            </a:extLst>
          </p:cNvPr>
          <p:cNvSpPr txBox="1"/>
          <p:nvPr/>
        </p:nvSpPr>
        <p:spPr>
          <a:xfrm>
            <a:off x="2494947" y="4385711"/>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Data: Understanding</a:t>
            </a:r>
            <a:endParaRPr lang="en-SG" sz="4000" dirty="0">
              <a:solidFill>
                <a:srgbClr val="002060"/>
              </a:solidFill>
              <a:latin typeface="Bahnschrift Condensed" panose="020B0502040204020203" pitchFamily="34" charset="0"/>
            </a:endParaRPr>
          </a:p>
        </p:txBody>
      </p:sp>
    </p:spTree>
    <p:extLst>
      <p:ext uri="{BB962C8B-B14F-4D97-AF65-F5344CB8AC3E}">
        <p14:creationId xmlns:p14="http://schemas.microsoft.com/office/powerpoint/2010/main" val="2563714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7EA814-CD89-4595-8340-7D7F5CC1EE38}"/>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55652DBF-E79C-41FE-A91F-035DC99A68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7AD8FE30-6569-4D92-8602-107D84A0C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grpSp>
        <p:nvGrpSpPr>
          <p:cNvPr id="7" name="Group 6">
            <a:extLst>
              <a:ext uri="{FF2B5EF4-FFF2-40B4-BE49-F238E27FC236}">
                <a16:creationId xmlns:a16="http://schemas.microsoft.com/office/drawing/2014/main" id="{05BCB1BB-7D41-4DF3-8202-A7E569F07497}"/>
              </a:ext>
            </a:extLst>
          </p:cNvPr>
          <p:cNvGrpSpPr/>
          <p:nvPr/>
        </p:nvGrpSpPr>
        <p:grpSpPr>
          <a:xfrm>
            <a:off x="-3801" y="1607245"/>
            <a:ext cx="2111733" cy="2768816"/>
            <a:chOff x="-3801" y="1607245"/>
            <a:chExt cx="2111733" cy="2768816"/>
          </a:xfrm>
        </p:grpSpPr>
        <p:sp>
          <p:nvSpPr>
            <p:cNvPr id="8" name="TextBox 7">
              <a:extLst>
                <a:ext uri="{FF2B5EF4-FFF2-40B4-BE49-F238E27FC236}">
                  <a16:creationId xmlns:a16="http://schemas.microsoft.com/office/drawing/2014/main" id="{3E29D852-8257-458F-AAB1-DD3089A6A87F}"/>
                </a:ext>
              </a:extLst>
            </p:cNvPr>
            <p:cNvSpPr txBox="1"/>
            <p:nvPr/>
          </p:nvSpPr>
          <p:spPr>
            <a:xfrm>
              <a:off x="0" y="160724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9" name="TextBox 8">
              <a:extLst>
                <a:ext uri="{FF2B5EF4-FFF2-40B4-BE49-F238E27FC236}">
                  <a16:creationId xmlns:a16="http://schemas.microsoft.com/office/drawing/2014/main" id="{90C772F6-CE5F-4666-AD31-60D96E6FB5F0}"/>
                </a:ext>
              </a:extLst>
            </p:cNvPr>
            <p:cNvSpPr txBox="1"/>
            <p:nvPr/>
          </p:nvSpPr>
          <p:spPr>
            <a:xfrm>
              <a:off x="-2" y="2068910"/>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0" name="TextBox 9">
              <a:extLst>
                <a:ext uri="{FF2B5EF4-FFF2-40B4-BE49-F238E27FC236}">
                  <a16:creationId xmlns:a16="http://schemas.microsoft.com/office/drawing/2014/main" id="{1CB05BE3-DD51-406D-A1AF-5557C9D4B5E1}"/>
                </a:ext>
              </a:extLst>
            </p:cNvPr>
            <p:cNvSpPr txBox="1"/>
            <p:nvPr/>
          </p:nvSpPr>
          <p:spPr>
            <a:xfrm>
              <a:off x="0" y="253057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1" name="TextBox 10">
              <a:extLst>
                <a:ext uri="{FF2B5EF4-FFF2-40B4-BE49-F238E27FC236}">
                  <a16:creationId xmlns:a16="http://schemas.microsoft.com/office/drawing/2014/main" id="{4DF6032B-7544-49A7-889E-2394BAB8F962}"/>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3447BB75-CA5F-4DBC-945E-BC41C087D448}"/>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8CCF3F8A-D403-417D-B3F7-3583FB48C33B}"/>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4" name="Footer Placeholder 13">
            <a:extLst>
              <a:ext uri="{FF2B5EF4-FFF2-40B4-BE49-F238E27FC236}">
                <a16:creationId xmlns:a16="http://schemas.microsoft.com/office/drawing/2014/main" id="{FB4F84AA-09D4-40FA-8E32-69629D7294C8}"/>
              </a:ext>
            </a:extLst>
          </p:cNvPr>
          <p:cNvSpPr>
            <a:spLocks noGrp="1"/>
          </p:cNvSpPr>
          <p:nvPr>
            <p:ph type="ftr" sz="quarter" idx="11"/>
          </p:nvPr>
        </p:nvSpPr>
        <p:spPr/>
        <p:txBody>
          <a:bodyPr/>
          <a:lstStyle/>
          <a:p>
            <a:r>
              <a:rPr lang="en-SG"/>
              <a:t>© National University of Singapore</a:t>
            </a:r>
          </a:p>
        </p:txBody>
      </p:sp>
      <p:sp>
        <p:nvSpPr>
          <p:cNvPr id="15" name="Slide Number Placeholder 14">
            <a:extLst>
              <a:ext uri="{FF2B5EF4-FFF2-40B4-BE49-F238E27FC236}">
                <a16:creationId xmlns:a16="http://schemas.microsoft.com/office/drawing/2014/main" id="{E88D608C-628C-4E06-8675-C1DE76F46A27}"/>
              </a:ext>
            </a:extLst>
          </p:cNvPr>
          <p:cNvSpPr>
            <a:spLocks noGrp="1"/>
          </p:cNvSpPr>
          <p:nvPr>
            <p:ph type="sldNum" sz="quarter" idx="12"/>
          </p:nvPr>
        </p:nvSpPr>
        <p:spPr/>
        <p:txBody>
          <a:bodyPr/>
          <a:lstStyle/>
          <a:p>
            <a:fld id="{192AC6E2-C970-49CE-8098-A30011EE2F60}" type="slidenum">
              <a:rPr lang="en-SG" smtClean="0"/>
              <a:t>8</a:t>
            </a:fld>
            <a:endParaRPr lang="en-SG"/>
          </a:p>
        </p:txBody>
      </p:sp>
      <p:sp>
        <p:nvSpPr>
          <p:cNvPr id="16" name="TextBox 15">
            <a:extLst>
              <a:ext uri="{FF2B5EF4-FFF2-40B4-BE49-F238E27FC236}">
                <a16:creationId xmlns:a16="http://schemas.microsoft.com/office/drawing/2014/main" id="{7D5B958E-4F6F-4CA6-BB99-ECE58698F91C}"/>
              </a:ext>
            </a:extLst>
          </p:cNvPr>
          <p:cNvSpPr txBox="1"/>
          <p:nvPr/>
        </p:nvSpPr>
        <p:spPr>
          <a:xfrm>
            <a:off x="2494947" y="71082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Data: Source</a:t>
            </a:r>
            <a:endParaRPr lang="en-SG" sz="4000" dirty="0">
              <a:solidFill>
                <a:srgbClr val="002060"/>
              </a:solidFill>
              <a:latin typeface="Bahnschrift Condensed" panose="020B0502040204020203" pitchFamily="34" charset="0"/>
            </a:endParaRPr>
          </a:p>
        </p:txBody>
      </p:sp>
      <p:sp>
        <p:nvSpPr>
          <p:cNvPr id="17" name="TextBox 16">
            <a:extLst>
              <a:ext uri="{FF2B5EF4-FFF2-40B4-BE49-F238E27FC236}">
                <a16:creationId xmlns:a16="http://schemas.microsoft.com/office/drawing/2014/main" id="{376762FE-3C7D-4CD9-8F59-E321AF49B7E9}"/>
              </a:ext>
            </a:extLst>
          </p:cNvPr>
          <p:cNvSpPr txBox="1"/>
          <p:nvPr/>
        </p:nvSpPr>
        <p:spPr>
          <a:xfrm>
            <a:off x="2494947" y="35486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Natural Gas</a:t>
            </a:r>
            <a:endParaRPr lang="en-SG" sz="2800" b="1" dirty="0">
              <a:solidFill>
                <a:srgbClr val="0070C0"/>
              </a:solidFill>
              <a:latin typeface="Bahnschrift Condensed" panose="020B0502040204020203" pitchFamily="34" charset="0"/>
            </a:endParaRPr>
          </a:p>
        </p:txBody>
      </p:sp>
      <p:pic>
        <p:nvPicPr>
          <p:cNvPr id="19" name="Picture 18">
            <a:extLst>
              <a:ext uri="{FF2B5EF4-FFF2-40B4-BE49-F238E27FC236}">
                <a16:creationId xmlns:a16="http://schemas.microsoft.com/office/drawing/2014/main" id="{189D58D2-1870-4169-B0BF-4CD6D6FD9132}"/>
              </a:ext>
            </a:extLst>
          </p:cNvPr>
          <p:cNvPicPr>
            <a:picLocks noChangeAspect="1"/>
          </p:cNvPicPr>
          <p:nvPr/>
        </p:nvPicPr>
        <p:blipFill>
          <a:blip r:embed="rId4"/>
          <a:stretch>
            <a:fillRect/>
          </a:stretch>
        </p:blipFill>
        <p:spPr>
          <a:xfrm>
            <a:off x="8255650" y="436354"/>
            <a:ext cx="3453097" cy="2803792"/>
          </a:xfrm>
          <a:prstGeom prst="rect">
            <a:avLst/>
          </a:prstGeom>
        </p:spPr>
      </p:pic>
      <p:pic>
        <p:nvPicPr>
          <p:cNvPr id="20" name="Picture 19">
            <a:extLst>
              <a:ext uri="{FF2B5EF4-FFF2-40B4-BE49-F238E27FC236}">
                <a16:creationId xmlns:a16="http://schemas.microsoft.com/office/drawing/2014/main" id="{6BF0F5B5-CDE2-4D98-9A5C-1343F579410B}"/>
              </a:ext>
            </a:extLst>
          </p:cNvPr>
          <p:cNvPicPr>
            <a:picLocks noChangeAspect="1"/>
          </p:cNvPicPr>
          <p:nvPr/>
        </p:nvPicPr>
        <p:blipFill>
          <a:blip r:embed="rId5"/>
          <a:stretch>
            <a:fillRect/>
          </a:stretch>
        </p:blipFill>
        <p:spPr>
          <a:xfrm>
            <a:off x="8255651" y="3536730"/>
            <a:ext cx="3453097" cy="2711634"/>
          </a:xfrm>
          <a:prstGeom prst="rect">
            <a:avLst/>
          </a:prstGeom>
        </p:spPr>
      </p:pic>
      <p:sp>
        <p:nvSpPr>
          <p:cNvPr id="22" name="TextBox 21">
            <a:extLst>
              <a:ext uri="{FF2B5EF4-FFF2-40B4-BE49-F238E27FC236}">
                <a16:creationId xmlns:a16="http://schemas.microsoft.com/office/drawing/2014/main" id="{BD534D90-8901-45BB-8B49-48EC429C010F}"/>
              </a:ext>
            </a:extLst>
          </p:cNvPr>
          <p:cNvSpPr txBox="1"/>
          <p:nvPr/>
        </p:nvSpPr>
        <p:spPr>
          <a:xfrm>
            <a:off x="2494947" y="3992526"/>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Data: Understanding</a:t>
            </a:r>
            <a:endParaRPr lang="en-SG" sz="4000" dirty="0">
              <a:solidFill>
                <a:srgbClr val="002060"/>
              </a:solidFill>
              <a:latin typeface="Bahnschrift Condensed" panose="020B0502040204020203" pitchFamily="34" charset="0"/>
            </a:endParaRPr>
          </a:p>
        </p:txBody>
      </p:sp>
      <p:sp>
        <p:nvSpPr>
          <p:cNvPr id="23" name="TextBox 22">
            <a:extLst>
              <a:ext uri="{FF2B5EF4-FFF2-40B4-BE49-F238E27FC236}">
                <a16:creationId xmlns:a16="http://schemas.microsoft.com/office/drawing/2014/main" id="{86426A83-62C1-4DD9-9DE0-C24412920BC3}"/>
              </a:ext>
            </a:extLst>
          </p:cNvPr>
          <p:cNvSpPr txBox="1"/>
          <p:nvPr/>
        </p:nvSpPr>
        <p:spPr>
          <a:xfrm>
            <a:off x="2492942" y="4879022"/>
            <a:ext cx="2107933" cy="1477328"/>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Bahnschrift Condensed" panose="020B0502040204020203" pitchFamily="34" charset="0"/>
              </a:rPr>
              <a:t>Piped Gas:</a:t>
            </a:r>
          </a:p>
          <a:p>
            <a:pPr marL="342900" indent="-342900">
              <a:buFont typeface="Wingdings" panose="05000000000000000000" pitchFamily="2" charset="2"/>
              <a:buChar char="§"/>
            </a:pPr>
            <a:r>
              <a:rPr lang="en-US" dirty="0">
                <a:latin typeface="Bahnschrift Condensed" panose="020B0502040204020203" pitchFamily="34" charset="0"/>
              </a:rPr>
              <a:t>Trend:  Increasing</a:t>
            </a:r>
          </a:p>
          <a:p>
            <a:pPr marL="342900" indent="-342900">
              <a:buFont typeface="Wingdings" panose="05000000000000000000" pitchFamily="2" charset="2"/>
              <a:buChar char="§"/>
            </a:pPr>
            <a:r>
              <a:rPr lang="en-US" dirty="0">
                <a:latin typeface="Bahnschrift Condensed" panose="020B0502040204020203" pitchFamily="34" charset="0"/>
              </a:rPr>
              <a:t>Seasonality: Absent</a:t>
            </a:r>
          </a:p>
          <a:p>
            <a:pPr marL="342900" indent="-342900">
              <a:buFont typeface="Wingdings" panose="05000000000000000000" pitchFamily="2" charset="2"/>
              <a:buChar char="§"/>
            </a:pPr>
            <a:r>
              <a:rPr lang="en-US" dirty="0">
                <a:latin typeface="Bahnschrift Condensed" panose="020B0502040204020203" pitchFamily="34" charset="0"/>
              </a:rPr>
              <a:t>Cyclicity: Absent</a:t>
            </a:r>
          </a:p>
          <a:p>
            <a:pPr marL="342900" indent="-342900">
              <a:buFont typeface="Wingdings" panose="05000000000000000000" pitchFamily="2" charset="2"/>
              <a:buChar char="§"/>
            </a:pPr>
            <a:r>
              <a:rPr lang="en-US" dirty="0">
                <a:latin typeface="Bahnschrift Condensed" panose="020B0502040204020203" pitchFamily="34" charset="0"/>
              </a:rPr>
              <a:t>Irregularity: Present</a:t>
            </a:r>
          </a:p>
        </p:txBody>
      </p:sp>
      <p:sp>
        <p:nvSpPr>
          <p:cNvPr id="24" name="TextBox 23">
            <a:extLst>
              <a:ext uri="{FF2B5EF4-FFF2-40B4-BE49-F238E27FC236}">
                <a16:creationId xmlns:a16="http://schemas.microsoft.com/office/drawing/2014/main" id="{72884A20-AE88-4448-9733-7FEB286B4584}"/>
              </a:ext>
            </a:extLst>
          </p:cNvPr>
          <p:cNvSpPr txBox="1"/>
          <p:nvPr/>
        </p:nvSpPr>
        <p:spPr>
          <a:xfrm>
            <a:off x="5111223" y="4821023"/>
            <a:ext cx="2107933" cy="1477328"/>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Bahnschrift Condensed" panose="020B0502040204020203" pitchFamily="34" charset="0"/>
              </a:rPr>
              <a:t>LPG:</a:t>
            </a:r>
          </a:p>
          <a:p>
            <a:pPr marL="342900" indent="-342900">
              <a:buFont typeface="Wingdings" panose="05000000000000000000" pitchFamily="2" charset="2"/>
              <a:buChar char="§"/>
            </a:pPr>
            <a:r>
              <a:rPr lang="en-US" dirty="0">
                <a:latin typeface="Bahnschrift Condensed" panose="020B0502040204020203" pitchFamily="34" charset="0"/>
              </a:rPr>
              <a:t>Trend:  Decreasing</a:t>
            </a:r>
          </a:p>
          <a:p>
            <a:pPr marL="342900" indent="-342900">
              <a:buFont typeface="Wingdings" panose="05000000000000000000" pitchFamily="2" charset="2"/>
              <a:buChar char="§"/>
            </a:pPr>
            <a:r>
              <a:rPr lang="en-US" dirty="0">
                <a:latin typeface="Bahnschrift Condensed" panose="020B0502040204020203" pitchFamily="34" charset="0"/>
              </a:rPr>
              <a:t>Seasonality: Absent</a:t>
            </a:r>
          </a:p>
          <a:p>
            <a:pPr marL="342900" indent="-342900">
              <a:buFont typeface="Wingdings" panose="05000000000000000000" pitchFamily="2" charset="2"/>
              <a:buChar char="§"/>
            </a:pPr>
            <a:r>
              <a:rPr lang="en-US" dirty="0">
                <a:latin typeface="Bahnschrift Condensed" panose="020B0502040204020203" pitchFamily="34" charset="0"/>
              </a:rPr>
              <a:t>Cyclicity: Absent</a:t>
            </a:r>
          </a:p>
          <a:p>
            <a:pPr marL="342900" indent="-342900">
              <a:buFont typeface="Wingdings" panose="05000000000000000000" pitchFamily="2" charset="2"/>
              <a:buChar char="§"/>
            </a:pPr>
            <a:r>
              <a:rPr lang="en-US" dirty="0">
                <a:latin typeface="Bahnschrift Condensed" panose="020B0502040204020203" pitchFamily="34" charset="0"/>
              </a:rPr>
              <a:t>Irregularity: Present</a:t>
            </a:r>
          </a:p>
        </p:txBody>
      </p:sp>
      <p:sp>
        <p:nvSpPr>
          <p:cNvPr id="25" name="TextBox 24">
            <a:extLst>
              <a:ext uri="{FF2B5EF4-FFF2-40B4-BE49-F238E27FC236}">
                <a16:creationId xmlns:a16="http://schemas.microsoft.com/office/drawing/2014/main" id="{D70EAB2C-0B6D-4C23-9D7C-3A2D54C64361}"/>
              </a:ext>
            </a:extLst>
          </p:cNvPr>
          <p:cNvSpPr txBox="1"/>
          <p:nvPr/>
        </p:nvSpPr>
        <p:spPr>
          <a:xfrm>
            <a:off x="2565130" y="1433567"/>
            <a:ext cx="5092186" cy="2031325"/>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Bahnschrift Condensed" panose="020B0502040204020203" pitchFamily="34" charset="0"/>
              </a:rPr>
              <a:t>Source: Singstat.gov.sg</a:t>
            </a:r>
            <a:endParaRPr lang="en-SG" dirty="0">
              <a:latin typeface="Bahnschrift Condensed" panose="020B0502040204020203" pitchFamily="34" charset="0"/>
            </a:endParaRPr>
          </a:p>
          <a:p>
            <a:pPr marL="285750" indent="-285750">
              <a:buFont typeface="Wingdings" panose="05000000000000000000" pitchFamily="2" charset="2"/>
              <a:buChar char="§"/>
            </a:pPr>
            <a:r>
              <a:rPr lang="en-US" dirty="0">
                <a:latin typeface="Bahnschrift Condensed" panose="020B0502040204020203" pitchFamily="34" charset="0"/>
              </a:rPr>
              <a:t>P</a:t>
            </a:r>
            <a:r>
              <a:rPr lang="en-SG" dirty="0" err="1">
                <a:latin typeface="Bahnschrift Condensed" panose="020B0502040204020203" pitchFamily="34" charset="0"/>
              </a:rPr>
              <a:t>eriod</a:t>
            </a:r>
            <a:r>
              <a:rPr lang="en-SG" dirty="0">
                <a:latin typeface="Bahnschrift Condensed" panose="020B0502040204020203" pitchFamily="34" charset="0"/>
              </a:rPr>
              <a:t>: 1994 to 2018 </a:t>
            </a:r>
          </a:p>
          <a:p>
            <a:pPr marL="285750" indent="-285750">
              <a:buFont typeface="Wingdings" panose="05000000000000000000" pitchFamily="2" charset="2"/>
              <a:buChar char="§"/>
            </a:pPr>
            <a:r>
              <a:rPr lang="en-US" dirty="0">
                <a:latin typeface="Bahnschrift Condensed" panose="020B0502040204020203" pitchFamily="34" charset="0"/>
              </a:rPr>
              <a:t>Quarterly gas consumption</a:t>
            </a:r>
          </a:p>
          <a:p>
            <a:pPr marL="285750" indent="-285750">
              <a:buFont typeface="Wingdings" panose="05000000000000000000" pitchFamily="2" charset="2"/>
              <a:buChar char="§"/>
            </a:pPr>
            <a:r>
              <a:rPr lang="en-SG" dirty="0">
                <a:latin typeface="Bahnschrift Condensed" panose="020B0502040204020203" pitchFamily="34" charset="0"/>
              </a:rPr>
              <a:t>Data:</a:t>
            </a:r>
          </a:p>
          <a:p>
            <a:pPr marL="800100" lvl="1" indent="-342900">
              <a:buFont typeface="Arial" panose="020B0604020202020204" pitchFamily="34" charset="0"/>
              <a:buChar char="•"/>
            </a:pPr>
            <a:r>
              <a:rPr lang="en-SG" dirty="0">
                <a:latin typeface="Bahnschrift Condensed" panose="020B0502040204020203" pitchFamily="34" charset="0"/>
              </a:rPr>
              <a:t>Total Piped Gas Consumption</a:t>
            </a:r>
          </a:p>
          <a:p>
            <a:pPr marL="800100" lvl="1" indent="-342900">
              <a:buFont typeface="Arial" panose="020B0604020202020204" pitchFamily="34" charset="0"/>
              <a:buChar char="•"/>
            </a:pPr>
            <a:r>
              <a:rPr lang="en-SG" dirty="0">
                <a:latin typeface="Bahnschrift Condensed" panose="020B0502040204020203" pitchFamily="34" charset="0"/>
              </a:rPr>
              <a:t>Total LPG Consumption</a:t>
            </a:r>
          </a:p>
          <a:p>
            <a:pPr lvl="1"/>
            <a:r>
              <a:rPr lang="en-US" b="1" dirty="0">
                <a:latin typeface="Bahnschrift Condensed" panose="020B0502040204020203" pitchFamily="34" charset="0"/>
              </a:rPr>
              <a:t>	</a:t>
            </a:r>
          </a:p>
        </p:txBody>
      </p:sp>
    </p:spTree>
    <p:extLst>
      <p:ext uri="{BB962C8B-B14F-4D97-AF65-F5344CB8AC3E}">
        <p14:creationId xmlns:p14="http://schemas.microsoft.com/office/powerpoint/2010/main" val="27200080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72F5BB8-46D7-4719-B834-5A2D8CE6C8A7}"/>
              </a:ext>
            </a:extLst>
          </p:cNvPr>
          <p:cNvSpPr/>
          <p:nvPr/>
        </p:nvSpPr>
        <p:spPr>
          <a:xfrm>
            <a:off x="-1" y="-9625"/>
            <a:ext cx="2107933" cy="687724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5" name="Picture 4" descr="Image result for NUS white logo png">
            <a:extLst>
              <a:ext uri="{FF2B5EF4-FFF2-40B4-BE49-F238E27FC236}">
                <a16:creationId xmlns:a16="http://schemas.microsoft.com/office/drawing/2014/main" id="{00428A04-FBF6-479D-8565-72AC6A6D13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8" y="170370"/>
            <a:ext cx="1782416" cy="10809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8B2B118-95A2-404E-A4CE-8A16CD0E49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009" y="5958731"/>
            <a:ext cx="1272563" cy="579267"/>
          </a:xfrm>
          <a:prstGeom prst="rect">
            <a:avLst/>
          </a:prstGeom>
        </p:spPr>
      </p:pic>
      <p:grpSp>
        <p:nvGrpSpPr>
          <p:cNvPr id="7" name="Group 6">
            <a:extLst>
              <a:ext uri="{FF2B5EF4-FFF2-40B4-BE49-F238E27FC236}">
                <a16:creationId xmlns:a16="http://schemas.microsoft.com/office/drawing/2014/main" id="{422A0D16-8288-47A9-ADF0-F163ECCBFB6E}"/>
              </a:ext>
            </a:extLst>
          </p:cNvPr>
          <p:cNvGrpSpPr/>
          <p:nvPr/>
        </p:nvGrpSpPr>
        <p:grpSpPr>
          <a:xfrm>
            <a:off x="-3801" y="1607245"/>
            <a:ext cx="2111733" cy="2768816"/>
            <a:chOff x="-3801" y="1607245"/>
            <a:chExt cx="2111733" cy="2768816"/>
          </a:xfrm>
        </p:grpSpPr>
        <p:sp>
          <p:nvSpPr>
            <p:cNvPr id="8" name="TextBox 7">
              <a:extLst>
                <a:ext uri="{FF2B5EF4-FFF2-40B4-BE49-F238E27FC236}">
                  <a16:creationId xmlns:a16="http://schemas.microsoft.com/office/drawing/2014/main" id="{A4C6EF24-E544-4939-88D1-7C2FF29A7E94}"/>
                </a:ext>
              </a:extLst>
            </p:cNvPr>
            <p:cNvSpPr txBox="1"/>
            <p:nvPr/>
          </p:nvSpPr>
          <p:spPr>
            <a:xfrm>
              <a:off x="0" y="1607245"/>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Introduction</a:t>
              </a:r>
              <a:endParaRPr lang="en-SG" sz="2400" dirty="0">
                <a:solidFill>
                  <a:schemeClr val="bg1"/>
                </a:solidFill>
                <a:latin typeface="Bahnschrift Condensed" panose="020B0502040204020203" pitchFamily="34" charset="0"/>
              </a:endParaRPr>
            </a:p>
          </p:txBody>
        </p:sp>
        <p:sp>
          <p:nvSpPr>
            <p:cNvPr id="9" name="TextBox 8">
              <a:extLst>
                <a:ext uri="{FF2B5EF4-FFF2-40B4-BE49-F238E27FC236}">
                  <a16:creationId xmlns:a16="http://schemas.microsoft.com/office/drawing/2014/main" id="{8D54D238-A525-451D-A057-A07AADF4443B}"/>
                </a:ext>
              </a:extLst>
            </p:cNvPr>
            <p:cNvSpPr txBox="1"/>
            <p:nvPr/>
          </p:nvSpPr>
          <p:spPr>
            <a:xfrm>
              <a:off x="-2" y="2068910"/>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Data</a:t>
              </a:r>
              <a:endParaRPr lang="en-SG" sz="2400" dirty="0">
                <a:solidFill>
                  <a:schemeClr val="bg1"/>
                </a:solidFill>
                <a:latin typeface="Bahnschrift Condensed" panose="020B0502040204020203" pitchFamily="34" charset="0"/>
              </a:endParaRPr>
            </a:p>
          </p:txBody>
        </p:sp>
        <p:sp>
          <p:nvSpPr>
            <p:cNvPr id="10" name="TextBox 9">
              <a:extLst>
                <a:ext uri="{FF2B5EF4-FFF2-40B4-BE49-F238E27FC236}">
                  <a16:creationId xmlns:a16="http://schemas.microsoft.com/office/drawing/2014/main" id="{2455E0E9-9154-4220-A9C4-0DA8E2F3F48E}"/>
                </a:ext>
              </a:extLst>
            </p:cNvPr>
            <p:cNvSpPr txBox="1"/>
            <p:nvPr/>
          </p:nvSpPr>
          <p:spPr>
            <a:xfrm>
              <a:off x="0" y="2530575"/>
              <a:ext cx="2107932" cy="461665"/>
            </a:xfrm>
            <a:prstGeom prst="rect">
              <a:avLst/>
            </a:prstGeom>
            <a:solidFill>
              <a:srgbClr val="0070C0"/>
            </a:solidFill>
          </p:spPr>
          <p:txBody>
            <a:bodyPr wrap="square" rtlCol="0">
              <a:spAutoFit/>
            </a:bodyPr>
            <a:lstStyle/>
            <a:p>
              <a:r>
                <a:rPr lang="en-US" sz="2400" dirty="0">
                  <a:solidFill>
                    <a:schemeClr val="bg1"/>
                  </a:solidFill>
                  <a:latin typeface="Bahnschrift Condensed" panose="020B0502040204020203" pitchFamily="34" charset="0"/>
                </a:rPr>
                <a:t>Forecasts</a:t>
              </a:r>
              <a:endParaRPr lang="en-SG" sz="2400" dirty="0">
                <a:solidFill>
                  <a:schemeClr val="bg1"/>
                </a:solidFill>
                <a:latin typeface="Bahnschrift Condensed" panose="020B0502040204020203" pitchFamily="34" charset="0"/>
              </a:endParaRPr>
            </a:p>
          </p:txBody>
        </p:sp>
        <p:sp>
          <p:nvSpPr>
            <p:cNvPr id="11" name="TextBox 10">
              <a:extLst>
                <a:ext uri="{FF2B5EF4-FFF2-40B4-BE49-F238E27FC236}">
                  <a16:creationId xmlns:a16="http://schemas.microsoft.com/office/drawing/2014/main" id="{D94F5C1D-171D-4BEA-8986-7F371EAF46FC}"/>
                </a:ext>
              </a:extLst>
            </p:cNvPr>
            <p:cNvSpPr txBox="1"/>
            <p:nvPr/>
          </p:nvSpPr>
          <p:spPr>
            <a:xfrm>
              <a:off x="0" y="2990024"/>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Performance</a:t>
              </a:r>
              <a:endParaRPr lang="en-SG" sz="2400" dirty="0">
                <a:solidFill>
                  <a:schemeClr val="bg1"/>
                </a:solidFill>
                <a:latin typeface="Bahnschrift Condensed" panose="020B0502040204020203" pitchFamily="34" charset="0"/>
              </a:endParaRPr>
            </a:p>
          </p:txBody>
        </p:sp>
        <p:sp>
          <p:nvSpPr>
            <p:cNvPr id="12" name="TextBox 11">
              <a:extLst>
                <a:ext uri="{FF2B5EF4-FFF2-40B4-BE49-F238E27FC236}">
                  <a16:creationId xmlns:a16="http://schemas.microsoft.com/office/drawing/2014/main" id="{7F83A71D-292F-4A25-8F7C-C1DEBCA7F5D3}"/>
                </a:ext>
              </a:extLst>
            </p:cNvPr>
            <p:cNvSpPr txBox="1"/>
            <p:nvPr/>
          </p:nvSpPr>
          <p:spPr>
            <a:xfrm>
              <a:off x="-3427" y="3454947"/>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Conclusion</a:t>
              </a:r>
              <a:endParaRPr lang="en-SG" sz="2400" dirty="0">
                <a:solidFill>
                  <a:schemeClr val="bg1"/>
                </a:solidFill>
                <a:latin typeface="Bahnschrift Condensed" panose="020B0502040204020203" pitchFamily="34" charset="0"/>
              </a:endParaRPr>
            </a:p>
          </p:txBody>
        </p:sp>
        <p:sp>
          <p:nvSpPr>
            <p:cNvPr id="13" name="TextBox 12">
              <a:extLst>
                <a:ext uri="{FF2B5EF4-FFF2-40B4-BE49-F238E27FC236}">
                  <a16:creationId xmlns:a16="http://schemas.microsoft.com/office/drawing/2014/main" id="{588D6153-04EB-4F09-880C-F5776817410F}"/>
                </a:ext>
              </a:extLst>
            </p:cNvPr>
            <p:cNvSpPr txBox="1"/>
            <p:nvPr/>
          </p:nvSpPr>
          <p:spPr>
            <a:xfrm>
              <a:off x="-3801" y="3914396"/>
              <a:ext cx="2107932" cy="461665"/>
            </a:xfrm>
            <a:prstGeom prst="rect">
              <a:avLst/>
            </a:prstGeom>
            <a:noFill/>
          </p:spPr>
          <p:txBody>
            <a:bodyPr wrap="square" rtlCol="0">
              <a:spAutoFit/>
            </a:bodyPr>
            <a:lstStyle/>
            <a:p>
              <a:r>
                <a:rPr lang="en-US" sz="2400" dirty="0">
                  <a:solidFill>
                    <a:schemeClr val="bg1"/>
                  </a:solidFill>
                  <a:latin typeface="Bahnschrift Condensed" panose="020B0502040204020203" pitchFamily="34" charset="0"/>
                </a:rPr>
                <a:t>Annexure</a:t>
              </a:r>
              <a:endParaRPr lang="en-SG" sz="2400" dirty="0">
                <a:solidFill>
                  <a:schemeClr val="bg1"/>
                </a:solidFill>
                <a:latin typeface="Bahnschrift Condensed" panose="020B0502040204020203" pitchFamily="34" charset="0"/>
              </a:endParaRPr>
            </a:p>
          </p:txBody>
        </p:sp>
      </p:grpSp>
      <p:sp>
        <p:nvSpPr>
          <p:cNvPr id="14" name="Footer Placeholder 13">
            <a:extLst>
              <a:ext uri="{FF2B5EF4-FFF2-40B4-BE49-F238E27FC236}">
                <a16:creationId xmlns:a16="http://schemas.microsoft.com/office/drawing/2014/main" id="{451B8D15-B150-47D8-9A24-D859BE03E29E}"/>
              </a:ext>
            </a:extLst>
          </p:cNvPr>
          <p:cNvSpPr>
            <a:spLocks noGrp="1"/>
          </p:cNvSpPr>
          <p:nvPr>
            <p:ph type="ftr" sz="quarter" idx="11"/>
          </p:nvPr>
        </p:nvSpPr>
        <p:spPr/>
        <p:txBody>
          <a:bodyPr/>
          <a:lstStyle/>
          <a:p>
            <a:r>
              <a:rPr lang="en-SG"/>
              <a:t>© National University of Singapore</a:t>
            </a:r>
          </a:p>
        </p:txBody>
      </p:sp>
      <p:sp>
        <p:nvSpPr>
          <p:cNvPr id="15" name="Slide Number Placeholder 14">
            <a:extLst>
              <a:ext uri="{FF2B5EF4-FFF2-40B4-BE49-F238E27FC236}">
                <a16:creationId xmlns:a16="http://schemas.microsoft.com/office/drawing/2014/main" id="{B984462C-9FC3-4CD0-9BCF-5C25C125B857}"/>
              </a:ext>
            </a:extLst>
          </p:cNvPr>
          <p:cNvSpPr>
            <a:spLocks noGrp="1"/>
          </p:cNvSpPr>
          <p:nvPr>
            <p:ph type="sldNum" sz="quarter" idx="12"/>
          </p:nvPr>
        </p:nvSpPr>
        <p:spPr/>
        <p:txBody>
          <a:bodyPr/>
          <a:lstStyle/>
          <a:p>
            <a:fld id="{192AC6E2-C970-49CE-8098-A30011EE2F60}" type="slidenum">
              <a:rPr lang="en-SG" smtClean="0"/>
              <a:t>9</a:t>
            </a:fld>
            <a:endParaRPr lang="en-SG"/>
          </a:p>
        </p:txBody>
      </p:sp>
      <p:sp>
        <p:nvSpPr>
          <p:cNvPr id="16" name="TextBox 15">
            <a:extLst>
              <a:ext uri="{FF2B5EF4-FFF2-40B4-BE49-F238E27FC236}">
                <a16:creationId xmlns:a16="http://schemas.microsoft.com/office/drawing/2014/main" id="{AEBD4F44-250F-4DF2-8826-E46C97ABB180}"/>
              </a:ext>
            </a:extLst>
          </p:cNvPr>
          <p:cNvSpPr txBox="1"/>
          <p:nvPr/>
        </p:nvSpPr>
        <p:spPr>
          <a:xfrm>
            <a:off x="2494947" y="710827"/>
            <a:ext cx="7921752" cy="707886"/>
          </a:xfrm>
          <a:prstGeom prst="rect">
            <a:avLst/>
          </a:prstGeom>
          <a:noFill/>
        </p:spPr>
        <p:txBody>
          <a:bodyPr wrap="square" rtlCol="0">
            <a:spAutoFit/>
          </a:bodyPr>
          <a:lstStyle/>
          <a:p>
            <a:r>
              <a:rPr lang="en-US" sz="4000" dirty="0">
                <a:solidFill>
                  <a:srgbClr val="002060"/>
                </a:solidFill>
                <a:latin typeface="Bahnschrift Condensed" panose="020B0502040204020203" pitchFamily="34" charset="0"/>
              </a:rPr>
              <a:t>Forecasting: Techniques</a:t>
            </a:r>
            <a:endParaRPr lang="en-SG" sz="4000" dirty="0">
              <a:solidFill>
                <a:srgbClr val="002060"/>
              </a:solidFill>
              <a:latin typeface="Bahnschrift Condensed" panose="020B0502040204020203" pitchFamily="34" charset="0"/>
            </a:endParaRPr>
          </a:p>
        </p:txBody>
      </p:sp>
      <p:sp>
        <p:nvSpPr>
          <p:cNvPr id="17" name="TextBox 16">
            <a:extLst>
              <a:ext uri="{FF2B5EF4-FFF2-40B4-BE49-F238E27FC236}">
                <a16:creationId xmlns:a16="http://schemas.microsoft.com/office/drawing/2014/main" id="{FEDABB5D-5E91-48C7-BDDE-C74BEA52DE2A}"/>
              </a:ext>
            </a:extLst>
          </p:cNvPr>
          <p:cNvSpPr txBox="1"/>
          <p:nvPr/>
        </p:nvSpPr>
        <p:spPr>
          <a:xfrm>
            <a:off x="2494947" y="354866"/>
            <a:ext cx="7921752" cy="523220"/>
          </a:xfrm>
          <a:prstGeom prst="rect">
            <a:avLst/>
          </a:prstGeom>
          <a:noFill/>
        </p:spPr>
        <p:txBody>
          <a:bodyPr wrap="square" rtlCol="0">
            <a:spAutoFit/>
          </a:bodyPr>
          <a:lstStyle/>
          <a:p>
            <a:r>
              <a:rPr lang="en-US" sz="2800" b="1" dirty="0">
                <a:solidFill>
                  <a:srgbClr val="0070C0"/>
                </a:solidFill>
                <a:latin typeface="Bahnschrift Condensed" panose="020B0502040204020203" pitchFamily="34" charset="0"/>
              </a:rPr>
              <a:t>Electricity</a:t>
            </a:r>
            <a:endParaRPr lang="en-SG" sz="2800" b="1" dirty="0">
              <a:solidFill>
                <a:srgbClr val="0070C0"/>
              </a:solidFill>
              <a:latin typeface="Bahnschrift Condensed" panose="020B0502040204020203" pitchFamily="34" charset="0"/>
            </a:endParaRPr>
          </a:p>
        </p:txBody>
      </p:sp>
      <p:graphicFrame>
        <p:nvGraphicFramePr>
          <p:cNvPr id="18" name="Chart 17">
            <a:extLst>
              <a:ext uri="{FF2B5EF4-FFF2-40B4-BE49-F238E27FC236}">
                <a16:creationId xmlns:a16="http://schemas.microsoft.com/office/drawing/2014/main" id="{00000000-0008-0000-0100-000002000000}"/>
              </a:ext>
            </a:extLst>
          </p:cNvPr>
          <p:cNvGraphicFramePr>
            <a:graphicFrameLocks/>
          </p:cNvGraphicFramePr>
          <p:nvPr>
            <p:extLst>
              <p:ext uri="{D42A27DB-BD31-4B8C-83A1-F6EECF244321}">
                <p14:modId xmlns:p14="http://schemas.microsoft.com/office/powerpoint/2010/main" val="1150300636"/>
              </p:ext>
            </p:extLst>
          </p:nvPr>
        </p:nvGraphicFramePr>
        <p:xfrm>
          <a:off x="2812950" y="1393236"/>
          <a:ext cx="7990764" cy="319357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 name="Table 1">
            <a:extLst>
              <a:ext uri="{FF2B5EF4-FFF2-40B4-BE49-F238E27FC236}">
                <a16:creationId xmlns:a16="http://schemas.microsoft.com/office/drawing/2014/main" id="{057B6341-F1D9-4484-8360-C85ABAC9EFA4}"/>
              </a:ext>
            </a:extLst>
          </p:cNvPr>
          <p:cNvGraphicFramePr>
            <a:graphicFrameLocks noGrp="1"/>
          </p:cNvGraphicFramePr>
          <p:nvPr>
            <p:extLst>
              <p:ext uri="{D42A27DB-BD31-4B8C-83A1-F6EECF244321}">
                <p14:modId xmlns:p14="http://schemas.microsoft.com/office/powerpoint/2010/main" val="2989560689"/>
              </p:ext>
            </p:extLst>
          </p:nvPr>
        </p:nvGraphicFramePr>
        <p:xfrm>
          <a:off x="7208520" y="4710803"/>
          <a:ext cx="4419600" cy="1441450"/>
        </p:xfrm>
        <a:graphic>
          <a:graphicData uri="http://schemas.openxmlformats.org/drawingml/2006/table">
            <a:tbl>
              <a:tblPr/>
              <a:tblGrid>
                <a:gridCol w="1143000">
                  <a:extLst>
                    <a:ext uri="{9D8B030D-6E8A-4147-A177-3AD203B41FA5}">
                      <a16:colId xmlns:a16="http://schemas.microsoft.com/office/drawing/2014/main" val="1364262114"/>
                    </a:ext>
                  </a:extLst>
                </a:gridCol>
                <a:gridCol w="1143000">
                  <a:extLst>
                    <a:ext uri="{9D8B030D-6E8A-4147-A177-3AD203B41FA5}">
                      <a16:colId xmlns:a16="http://schemas.microsoft.com/office/drawing/2014/main" val="2484854051"/>
                    </a:ext>
                  </a:extLst>
                </a:gridCol>
                <a:gridCol w="2133600">
                  <a:extLst>
                    <a:ext uri="{9D8B030D-6E8A-4147-A177-3AD203B41FA5}">
                      <a16:colId xmlns:a16="http://schemas.microsoft.com/office/drawing/2014/main" val="1713768599"/>
                    </a:ext>
                  </a:extLst>
                </a:gridCol>
              </a:tblGrid>
              <a:tr h="177800">
                <a:tc gridSpan="3">
                  <a:txBody>
                    <a:bodyPr/>
                    <a:lstStyle/>
                    <a:p>
                      <a:pPr algn="l" fontAlgn="b"/>
                      <a:r>
                        <a:rPr lang="en-SG" sz="1200" b="0" i="0" u="none" strike="noStrike" dirty="0">
                          <a:solidFill>
                            <a:srgbClr val="000000"/>
                          </a:solidFill>
                          <a:effectLst/>
                          <a:latin typeface="Bahnschrift SemiBold SemiConden" panose="020B0502040204020203" pitchFamily="34" charset="0"/>
                        </a:rPr>
                        <a:t>Model parameters (Total Consumption):</a:t>
                      </a:r>
                    </a:p>
                  </a:txBody>
                  <a:tcPr marL="0" marR="0" marT="0" marB="0" anchor="b">
                    <a:lnL>
                      <a:noFill/>
                    </a:lnL>
                    <a:lnR>
                      <a:noFill/>
                    </a:lnR>
                    <a:lnT>
                      <a:noFill/>
                    </a:lnT>
                    <a:lnB>
                      <a:noFill/>
                    </a:lnB>
                  </a:tcPr>
                </a:tc>
                <a:tc hMerge="1">
                  <a:txBody>
                    <a:bodyPr/>
                    <a:lstStyle/>
                    <a:p>
                      <a:endParaRPr lang="en-SG"/>
                    </a:p>
                  </a:txBody>
                  <a:tcPr/>
                </a:tc>
                <a:tc hMerge="1">
                  <a:txBody>
                    <a:bodyPr/>
                    <a:lstStyle/>
                    <a:p>
                      <a:endParaRPr lang="en-SG"/>
                    </a:p>
                  </a:txBody>
                  <a:tcPr/>
                </a:tc>
                <a:extLst>
                  <a:ext uri="{0D108BD9-81ED-4DB2-BD59-A6C34878D82A}">
                    <a16:rowId xmlns:a16="http://schemas.microsoft.com/office/drawing/2014/main" val="721842730"/>
                  </a:ext>
                </a:extLst>
              </a:tr>
              <a:tr h="184785">
                <a:tc>
                  <a:txBody>
                    <a:bodyPr/>
                    <a:lstStyle/>
                    <a:p>
                      <a:pPr algn="l" fontAlgn="b"/>
                      <a:endParaRPr lang="en-SG"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SG"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51458021"/>
                  </a:ext>
                </a:extLst>
              </a:tr>
              <a:tr h="177800">
                <a:tc>
                  <a:txBody>
                    <a:bodyPr/>
                    <a:lstStyle/>
                    <a:p>
                      <a:pPr algn="ctr" fontAlgn="b"/>
                      <a:r>
                        <a:rPr lang="en-SG" sz="1100" b="0" i="0" u="none" strike="noStrike">
                          <a:solidFill>
                            <a:srgbClr val="000000"/>
                          </a:solidFill>
                          <a:effectLst/>
                          <a:latin typeface="Calibri" panose="020F0502020204030204" pitchFamily="34" charset="0"/>
                        </a:rPr>
                        <a:t>Statistic</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100" b="0" i="0" u="none" strike="noStrike">
                          <a:solidFill>
                            <a:srgbClr val="000000"/>
                          </a:solidFill>
                          <a:effectLst/>
                          <a:latin typeface="Calibri" panose="020F0502020204030204" pitchFamily="34" charset="0"/>
                        </a:rPr>
                        <a:t>Parameter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SG" sz="1100" b="0" i="0" u="none" strike="noStrike">
                          <a:solidFill>
                            <a:srgbClr val="000000"/>
                          </a:solidFill>
                          <a:effectLst/>
                          <a:latin typeface="Calibri" panose="020F0502020204030204" pitchFamily="34" charset="0"/>
                        </a:rPr>
                        <a:t>Standard error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2386162"/>
                  </a:ext>
                </a:extLst>
              </a:tr>
              <a:tr h="177800">
                <a:tc>
                  <a:txBody>
                    <a:bodyPr/>
                    <a:lstStyle/>
                    <a:p>
                      <a:pPr algn="l" fontAlgn="b"/>
                      <a:r>
                        <a:rPr lang="en-SG" sz="1100" b="0" i="0" u="none" strike="noStrike">
                          <a:solidFill>
                            <a:srgbClr val="000000"/>
                          </a:solidFill>
                          <a:effectLst/>
                          <a:latin typeface="Calibri" panose="020F0502020204030204" pitchFamily="34" charset="0"/>
                        </a:rPr>
                        <a:t>alpha</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100" b="0" i="0" u="none" strike="noStrike">
                          <a:solidFill>
                            <a:srgbClr val="000000"/>
                          </a:solidFill>
                          <a:effectLst/>
                          <a:latin typeface="Calibri" panose="020F0502020204030204" pitchFamily="34" charset="0"/>
                        </a:rPr>
                        <a:t>0.244211606</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SG" sz="1100" b="0" i="0" u="none" strike="noStrike">
                          <a:solidFill>
                            <a:srgbClr val="000000"/>
                          </a:solidFill>
                          <a:effectLst/>
                          <a:latin typeface="Calibri" panose="020F0502020204030204" pitchFamily="34" charset="0"/>
                        </a:rPr>
                        <a:t>0.00042623</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950866825"/>
                  </a:ext>
                </a:extLst>
              </a:tr>
              <a:tr h="177800">
                <a:tc>
                  <a:txBody>
                    <a:bodyPr/>
                    <a:lstStyle/>
                    <a:p>
                      <a:pPr algn="l" fontAlgn="b"/>
                      <a:r>
                        <a:rPr lang="en-SG" sz="1100" b="0" i="0" u="none" strike="noStrike">
                          <a:solidFill>
                            <a:srgbClr val="000000"/>
                          </a:solidFill>
                          <a:effectLst/>
                          <a:latin typeface="Calibri" panose="020F0502020204030204" pitchFamily="34" charset="0"/>
                        </a:rPr>
                        <a:t>Beta</a:t>
                      </a:r>
                    </a:p>
                  </a:txBody>
                  <a:tcPr marL="0" marR="0" marT="0" marB="0" anchor="b">
                    <a:lnL>
                      <a:noFill/>
                    </a:lnL>
                    <a:lnR>
                      <a:noFill/>
                    </a:lnR>
                    <a:lnT>
                      <a:noFill/>
                    </a:lnT>
                    <a:lnB>
                      <a:noFill/>
                    </a:lnB>
                  </a:tcPr>
                </a:tc>
                <a:tc>
                  <a:txBody>
                    <a:bodyPr/>
                    <a:lstStyle/>
                    <a:p>
                      <a:pPr algn="r" fontAlgn="b"/>
                      <a:r>
                        <a:rPr lang="en-SG" sz="1100" b="0" i="0" u="none" strike="noStrike">
                          <a:solidFill>
                            <a:srgbClr val="000000"/>
                          </a:solidFill>
                          <a:effectLst/>
                          <a:latin typeface="Calibri" panose="020F0502020204030204" pitchFamily="34" charset="0"/>
                        </a:rPr>
                        <a:t>0.020477065</a:t>
                      </a:r>
                    </a:p>
                  </a:txBody>
                  <a:tcPr marL="0" marR="0" marT="0" marB="0" anchor="b">
                    <a:lnL>
                      <a:noFill/>
                    </a:lnL>
                    <a:lnR>
                      <a:noFill/>
                    </a:lnR>
                    <a:lnT>
                      <a:noFill/>
                    </a:lnT>
                    <a:lnB>
                      <a:noFill/>
                    </a:lnB>
                  </a:tcPr>
                </a:tc>
                <a:tc>
                  <a:txBody>
                    <a:bodyPr/>
                    <a:lstStyle/>
                    <a:p>
                      <a:pPr algn="r" fontAlgn="b"/>
                      <a:r>
                        <a:rPr lang="en-SG" sz="1100" b="0" i="0" u="none" strike="noStrike">
                          <a:solidFill>
                            <a:srgbClr val="000000"/>
                          </a:solidFill>
                          <a:effectLst/>
                          <a:latin typeface="Calibri" panose="020F0502020204030204" pitchFamily="34" charset="0"/>
                        </a:rPr>
                        <a:t>0.000113902</a:t>
                      </a:r>
                    </a:p>
                  </a:txBody>
                  <a:tcPr marL="0" marR="0" marT="0" marB="0" anchor="b">
                    <a:lnL>
                      <a:noFill/>
                    </a:lnL>
                    <a:lnR>
                      <a:noFill/>
                    </a:lnR>
                    <a:lnT>
                      <a:noFill/>
                    </a:lnT>
                    <a:lnB>
                      <a:noFill/>
                    </a:lnB>
                  </a:tcPr>
                </a:tc>
                <a:extLst>
                  <a:ext uri="{0D108BD9-81ED-4DB2-BD59-A6C34878D82A}">
                    <a16:rowId xmlns:a16="http://schemas.microsoft.com/office/drawing/2014/main" val="1792981636"/>
                  </a:ext>
                </a:extLst>
              </a:tr>
              <a:tr h="177800">
                <a:tc>
                  <a:txBody>
                    <a:bodyPr/>
                    <a:lstStyle/>
                    <a:p>
                      <a:pPr algn="l" fontAlgn="b"/>
                      <a:r>
                        <a:rPr lang="en-SG" sz="1100" b="0" i="0" u="none" strike="noStrike">
                          <a:solidFill>
                            <a:srgbClr val="000000"/>
                          </a:solidFill>
                          <a:effectLst/>
                          <a:latin typeface="Calibri" panose="020F0502020204030204" pitchFamily="34" charset="0"/>
                        </a:rPr>
                        <a:t>Gamma</a:t>
                      </a:r>
                    </a:p>
                  </a:txBody>
                  <a:tcPr marL="0" marR="0" marT="0" marB="0" anchor="b">
                    <a:lnL>
                      <a:noFill/>
                    </a:lnL>
                    <a:lnR>
                      <a:noFill/>
                    </a:lnR>
                    <a:lnT>
                      <a:noFill/>
                    </a:lnT>
                    <a:lnB>
                      <a:noFill/>
                    </a:lnB>
                  </a:tcPr>
                </a:tc>
                <a:tc>
                  <a:txBody>
                    <a:bodyPr/>
                    <a:lstStyle/>
                    <a:p>
                      <a:pPr algn="r" fontAlgn="b"/>
                      <a:r>
                        <a:rPr lang="en-SG" sz="1100" b="0" i="0" u="none" strike="noStrike">
                          <a:solidFill>
                            <a:srgbClr val="000000"/>
                          </a:solidFill>
                          <a:effectLst/>
                          <a:latin typeface="Calibri" panose="020F0502020204030204" pitchFamily="34" charset="0"/>
                        </a:rPr>
                        <a:t>0.233</a:t>
                      </a:r>
                    </a:p>
                  </a:txBody>
                  <a:tcPr marL="0" marR="0" marT="0" marB="0" anchor="b">
                    <a:lnL>
                      <a:noFill/>
                    </a:lnL>
                    <a:lnR>
                      <a:noFill/>
                    </a:lnR>
                    <a:lnT>
                      <a:noFill/>
                    </a:lnT>
                    <a:lnB>
                      <a:noFill/>
                    </a:lnB>
                  </a:tcPr>
                </a:tc>
                <a:tc>
                  <a:txBody>
                    <a:bodyPr/>
                    <a:lstStyle/>
                    <a:p>
                      <a:pPr algn="r" fontAlgn="b"/>
                      <a:r>
                        <a:rPr lang="en-SG" sz="1100" b="0" i="0" u="none" strike="noStrike">
                          <a:solidFill>
                            <a:srgbClr val="000000"/>
                          </a:solidFill>
                          <a:effectLst/>
                          <a:latin typeface="Calibri" panose="020F0502020204030204" pitchFamily="34" charset="0"/>
                        </a:rPr>
                        <a:t>0.001</a:t>
                      </a:r>
                    </a:p>
                  </a:txBody>
                  <a:tcPr marL="0" marR="0" marT="0" marB="0" anchor="b">
                    <a:lnL>
                      <a:noFill/>
                    </a:lnL>
                    <a:lnR>
                      <a:noFill/>
                    </a:lnR>
                    <a:lnT>
                      <a:noFill/>
                    </a:lnT>
                    <a:lnB>
                      <a:noFill/>
                    </a:lnB>
                  </a:tcPr>
                </a:tc>
                <a:extLst>
                  <a:ext uri="{0D108BD9-81ED-4DB2-BD59-A6C34878D82A}">
                    <a16:rowId xmlns:a16="http://schemas.microsoft.com/office/drawing/2014/main" val="1074980984"/>
                  </a:ext>
                </a:extLst>
              </a:tr>
              <a:tr h="177800">
                <a:tc>
                  <a:txBody>
                    <a:bodyPr/>
                    <a:lstStyle/>
                    <a:p>
                      <a:pPr algn="l" fontAlgn="b"/>
                      <a:r>
                        <a:rPr lang="en-SG" sz="1100" b="0" i="0" u="none" strike="noStrike">
                          <a:solidFill>
                            <a:srgbClr val="000000"/>
                          </a:solidFill>
                          <a:effectLst/>
                          <a:latin typeface="Calibri" panose="020F0502020204030204" pitchFamily="34" charset="0"/>
                        </a:rPr>
                        <a:t>S1</a:t>
                      </a:r>
                    </a:p>
                  </a:txBody>
                  <a:tcPr marL="0" marR="0" marT="0" marB="0" anchor="b">
                    <a:lnL>
                      <a:noFill/>
                    </a:lnL>
                    <a:lnR>
                      <a:noFill/>
                    </a:lnR>
                    <a:lnT>
                      <a:noFill/>
                    </a:lnT>
                    <a:lnB>
                      <a:noFill/>
                    </a:lnB>
                  </a:tcPr>
                </a:tc>
                <a:tc>
                  <a:txBody>
                    <a:bodyPr/>
                    <a:lstStyle/>
                    <a:p>
                      <a:pPr algn="r" fontAlgn="b"/>
                      <a:r>
                        <a:rPr lang="en-SG" sz="1100" b="0" i="0" u="none" strike="noStrike">
                          <a:solidFill>
                            <a:srgbClr val="000000"/>
                          </a:solidFill>
                          <a:effectLst/>
                          <a:latin typeface="Calibri" panose="020F0502020204030204" pitchFamily="34" charset="0"/>
                        </a:rPr>
                        <a:t>2957.433</a:t>
                      </a:r>
                    </a:p>
                  </a:txBody>
                  <a:tcPr marL="0" marR="0" marT="0" marB="0" anchor="b">
                    <a:lnL>
                      <a:noFill/>
                    </a:lnL>
                    <a:lnR>
                      <a:noFill/>
                    </a:lnR>
                    <a:lnT>
                      <a:noFill/>
                    </a:lnT>
                    <a:lnB>
                      <a:noFill/>
                    </a:lnB>
                  </a:tcPr>
                </a:tc>
                <a:tc>
                  <a:txBody>
                    <a:bodyPr/>
                    <a:lstStyle/>
                    <a:p>
                      <a:pPr algn="l" fontAlgn="b"/>
                      <a:endParaRPr lang="en-SG"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641846307"/>
                  </a:ext>
                </a:extLst>
              </a:tr>
              <a:tr h="184785">
                <a:tc>
                  <a:txBody>
                    <a:bodyPr/>
                    <a:lstStyle/>
                    <a:p>
                      <a:pPr algn="l" fontAlgn="b"/>
                      <a:r>
                        <a:rPr lang="en-SG" sz="1100" b="0" i="0" u="none" strike="noStrike">
                          <a:solidFill>
                            <a:srgbClr val="000000"/>
                          </a:solidFill>
                          <a:effectLst/>
                          <a:latin typeface="Calibri" panose="020F0502020204030204" pitchFamily="34" charset="0"/>
                        </a:rPr>
                        <a:t>T1</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SG" sz="1100" b="0" i="0" u="none" strike="noStrike">
                          <a:solidFill>
                            <a:srgbClr val="000000"/>
                          </a:solidFill>
                          <a:effectLst/>
                          <a:latin typeface="Calibri" panose="020F0502020204030204" pitchFamily="34" charset="0"/>
                        </a:rPr>
                        <a:t>0.000</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SG" sz="1100" b="0" i="0" u="none" strike="noStrike" dirty="0">
                          <a:solidFill>
                            <a:srgbClr val="000000"/>
                          </a:solidFill>
                          <a:effectLst/>
                          <a:latin typeface="Calibri" panose="020F0502020204030204" pitchFamily="34" charset="0"/>
                        </a:rPr>
                        <a:t> </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71948937"/>
                  </a:ext>
                </a:extLst>
              </a:tr>
            </a:tbl>
          </a:graphicData>
        </a:graphic>
      </p:graphicFrame>
      <p:sp>
        <p:nvSpPr>
          <p:cNvPr id="3" name="TextBox 2">
            <a:extLst>
              <a:ext uri="{FF2B5EF4-FFF2-40B4-BE49-F238E27FC236}">
                <a16:creationId xmlns:a16="http://schemas.microsoft.com/office/drawing/2014/main" id="{4517E2E3-17A3-4D32-ACE1-301D1C80BDFC}"/>
              </a:ext>
            </a:extLst>
          </p:cNvPr>
          <p:cNvSpPr txBox="1"/>
          <p:nvPr/>
        </p:nvSpPr>
        <p:spPr>
          <a:xfrm>
            <a:off x="2880360" y="4710803"/>
            <a:ext cx="4221480" cy="954107"/>
          </a:xfrm>
          <a:prstGeom prst="rect">
            <a:avLst/>
          </a:prstGeom>
          <a:noFill/>
        </p:spPr>
        <p:txBody>
          <a:bodyPr wrap="square" rtlCol="0">
            <a:spAutoFit/>
          </a:bodyPr>
          <a:lstStyle/>
          <a:p>
            <a:r>
              <a:rPr lang="en-US" sz="1400" dirty="0">
                <a:latin typeface="Bahnschrift Condensed" panose="020B0502040204020203" pitchFamily="34" charset="0"/>
              </a:rPr>
              <a:t>We found that Holt-Winters smoothing gave best performance for forecasting Total Consumption of Electricity. Model parameters used for the same are provided on the right.  Next slides contains individual best performing models for the different components.</a:t>
            </a:r>
            <a:endParaRPr lang="en-SG" sz="1400" dirty="0">
              <a:latin typeface="Bahnschrift Condensed" panose="020B0502040204020203" pitchFamily="34" charset="0"/>
            </a:endParaRPr>
          </a:p>
        </p:txBody>
      </p:sp>
    </p:spTree>
    <p:extLst>
      <p:ext uri="{BB962C8B-B14F-4D97-AF65-F5344CB8AC3E}">
        <p14:creationId xmlns:p14="http://schemas.microsoft.com/office/powerpoint/2010/main" val="20993156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441</TotalTime>
  <Words>2143</Words>
  <Application>Microsoft Office PowerPoint</Application>
  <PresentationFormat>Widescreen</PresentationFormat>
  <Paragraphs>757</Paragraphs>
  <Slides>18</Slides>
  <Notes>0</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8" baseType="lpstr">
      <vt:lpstr>Yummo Regular</vt:lpstr>
      <vt:lpstr>Calibri Light</vt:lpstr>
      <vt:lpstr>Bahnschrift SemiBold SemiConden</vt:lpstr>
      <vt:lpstr>Bahnschrift Condensed</vt:lpstr>
      <vt:lpstr>Calibri</vt:lpstr>
      <vt:lpstr>Arial Narrow</vt:lpstr>
      <vt:lpstr>Wingdings</vt:lpstr>
      <vt:lpstr>Arial</vt:lpstr>
      <vt:lpstr>Office Theme</vt:lpstr>
      <vt:lpstr>Microsoft Excel Macro-Enabled 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Gopesh Dwivedi</dc:creator>
  <cp:lastModifiedBy>Gopesh Dwivedi</cp:lastModifiedBy>
  <cp:revision>40</cp:revision>
  <dcterms:created xsi:type="dcterms:W3CDTF">2018-10-15T07:10:44Z</dcterms:created>
  <dcterms:modified xsi:type="dcterms:W3CDTF">2018-10-15T14:53:05Z</dcterms:modified>
</cp:coreProperties>
</file>

<file path=docProps/thumbnail.jpeg>
</file>